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22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77" r:id="rId3"/>
    <p:sldId id="256" r:id="rId4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9" r:id="rId25"/>
    <p:sldId id="317" r:id="rId26"/>
    <p:sldId id="318" r:id="rId27"/>
    <p:sldId id="320" r:id="rId28"/>
    <p:sldId id="321" r:id="rId29"/>
    <p:sldId id="326" r:id="rId30"/>
    <p:sldId id="322" r:id="rId31"/>
    <p:sldId id="323" r:id="rId32"/>
    <p:sldId id="324" r:id="rId33"/>
    <p:sldId id="325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8" r:id="rId45"/>
  </p:sldIdLst>
  <p:sldSz cx="12192000" cy="6858000"/>
  <p:notesSz cx="6858000" cy="9144000"/>
  <p:embeddedFontLst>
    <p:embeddedFont>
      <p:font typeface="黑体" panose="02010609060101010101" pitchFamily="49" charset="-122"/>
      <p:regular r:id="rId49"/>
    </p:embeddedFont>
    <p:embeddedFont>
      <p:font typeface="等线" panose="02010600030101010101" charset="-122"/>
      <p:regular r:id="rId50"/>
    </p:embeddedFont>
    <p:embeddedFont>
      <p:font typeface="等线 Light" panose="02010600030101010101" charset="-122"/>
      <p:regular r:id="rId51"/>
    </p:embeddedFont>
  </p:embeddedFontLst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gs" Target="tags/tag7.xml"/><Relationship Id="rId51" Type="http://schemas.openxmlformats.org/officeDocument/2006/relationships/font" Target="fonts/font3.fntdata"/><Relationship Id="rId50" Type="http://schemas.openxmlformats.org/officeDocument/2006/relationships/font" Target="fonts/font2.fntdata"/><Relationship Id="rId5" Type="http://schemas.openxmlformats.org/officeDocument/2006/relationships/notesMaster" Target="notesMasters/notesMaster1.xml"/><Relationship Id="rId49" Type="http://schemas.openxmlformats.org/officeDocument/2006/relationships/font" Target="fonts/font1.fntdata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F00EB-526F-4320-BB12-E82B351C4D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0E0A-C87D-42F1-8151-CFD00284D8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CAFB-F9E2-40A0-A68C-92F0B9D259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8094-A095-4CB9-B5DB-165E35EE7C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CAFB-F9E2-40A0-A68C-92F0B9D259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8094-A095-4CB9-B5DB-165E35EE7C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CAFB-F9E2-40A0-A68C-92F0B9D259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8094-A095-4CB9-B5DB-165E35EE7C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CAFB-F9E2-40A0-A68C-92F0B9D259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8094-A095-4CB9-B5DB-165E35EE7C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CAFB-F9E2-40A0-A68C-92F0B9D259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8094-A095-4CB9-B5DB-165E35EE7C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CAFB-F9E2-40A0-A68C-92F0B9D259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8094-A095-4CB9-B5DB-165E35EE7C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CAFB-F9E2-40A0-A68C-92F0B9D259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8094-A095-4CB9-B5DB-165E35EE7C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CAFB-F9E2-40A0-A68C-92F0B9D259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8094-A095-4CB9-B5DB-165E35EE7C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CAFB-F9E2-40A0-A68C-92F0B9D259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8094-A095-4CB9-B5DB-165E35EE7C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CAFB-F9E2-40A0-A68C-92F0B9D259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8094-A095-4CB9-B5DB-165E35EE7C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CAFB-F9E2-40A0-A68C-92F0B9D259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8094-A095-4CB9-B5DB-165E35EE7C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7CAFB-F9E2-40A0-A68C-92F0B9D259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E8094-A095-4CB9-B5DB-165E35EE7C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webp"/><Relationship Id="rId1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tags" Target="../tags/tag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12185" y="2136140"/>
            <a:ext cx="5212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/>
              <a:t>单细胞组学数据整合</a:t>
            </a:r>
            <a:endParaRPr lang="zh-CN" altLang="en-US" sz="4400"/>
          </a:p>
        </p:txBody>
      </p:sp>
      <p:sp>
        <p:nvSpPr>
          <p:cNvPr id="3" name="文本框 2"/>
          <p:cNvSpPr txBox="1"/>
          <p:nvPr/>
        </p:nvSpPr>
        <p:spPr>
          <a:xfrm>
            <a:off x="5661660" y="39954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张  睿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61610" y="4771390"/>
            <a:ext cx="1713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2022</a:t>
            </a:r>
            <a:r>
              <a:rPr lang="zh-CN" altLang="en-US"/>
              <a:t>年</a:t>
            </a:r>
            <a:r>
              <a:rPr lang="en-US" altLang="zh-CN"/>
              <a:t>7</a:t>
            </a:r>
            <a:r>
              <a:rPr lang="zh-CN" altLang="en-US"/>
              <a:t>月</a:t>
            </a:r>
            <a:r>
              <a:rPr lang="en-US" altLang="zh-CN"/>
              <a:t>27</a:t>
            </a:r>
            <a:r>
              <a:rPr lang="zh-CN" altLang="en-US"/>
              <a:t>日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单细胞多组学优势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 txBox="1">
            <a:spLocks noChangeArrowheads="1"/>
          </p:cNvSpPr>
          <p:nvPr/>
        </p:nvSpPr>
        <p:spPr bwMode="auto">
          <a:xfrm>
            <a:off x="729615" y="86995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更多的组学特征可改进对于细胞状态的刻画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 descr="图片2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0" y="1779905"/>
            <a:ext cx="10871200" cy="32975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76575" y="4561205"/>
            <a:ext cx="247650" cy="142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单细胞多组学优势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 txBox="1">
            <a:spLocks noChangeArrowheads="1"/>
          </p:cNvSpPr>
          <p:nvPr/>
        </p:nvSpPr>
        <p:spPr bwMode="auto">
          <a:xfrm>
            <a:off x="669925" y="68961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更多的组学特征可改进对于细胞状态的刻画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>
            <a:spLocks noChangeArrowheads="1"/>
          </p:cNvSpPr>
          <p:nvPr/>
        </p:nvSpPr>
        <p:spPr bwMode="auto">
          <a:xfrm>
            <a:off x="669925" y="1323975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可通过不同组学层次的特征间相关性研究基因调控机制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041130" y="4866005"/>
            <a:ext cx="1626870" cy="1903095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组学</a:t>
            </a:r>
            <a:r>
              <a:rPr lang="en-US" altLang="zh-CN" b="1">
                <a:solidFill>
                  <a:schemeClr val="tx1"/>
                </a:solidFill>
              </a:rPr>
              <a:t>A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833100" y="4866005"/>
            <a:ext cx="1219835" cy="1903095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组学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B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583930" y="5356225"/>
            <a:ext cx="304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zh-CN" altLang="en-US"/>
              <a:t>细胞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319895" y="4497705"/>
            <a:ext cx="106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</a:t>
            </a:r>
            <a:r>
              <a:rPr lang="en-US" altLang="zh-CN" baseline="-25000">
                <a:sym typeface="+mn-ea"/>
              </a:rPr>
              <a:t>1</a:t>
            </a:r>
            <a:r>
              <a:rPr lang="zh-CN" altLang="en-US"/>
              <a:t>特征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908665" y="4497705"/>
            <a:ext cx="106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</a:t>
            </a:r>
            <a:r>
              <a:rPr lang="en-US" altLang="zh-CN" baseline="-25000">
                <a:sym typeface="+mn-ea"/>
              </a:rPr>
              <a:t>2</a:t>
            </a:r>
            <a:r>
              <a:rPr lang="zh-CN" altLang="en-US"/>
              <a:t>特征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23941" b="50343"/>
          <a:stretch>
            <a:fillRect/>
          </a:stretch>
        </p:blipFill>
        <p:spPr>
          <a:xfrm>
            <a:off x="1328420" y="1896745"/>
            <a:ext cx="9860280" cy="2577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393" t="1456" r="68959" b="76179"/>
          <a:stretch>
            <a:fillRect/>
          </a:stretch>
        </p:blipFill>
        <p:spPr>
          <a:xfrm>
            <a:off x="187325" y="4527550"/>
            <a:ext cx="3021965" cy="22415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70935" y="6001385"/>
            <a:ext cx="45250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Ma S, Zhang B, LaFave L M, et al. Chromatin potential identified by shared single-cell profiling of RNA and chromatin[J]. Cell, 2020, 183(4): 1103-1116. e20.</a:t>
            </a:r>
            <a:endParaRPr lang="zh-CN" altLang="en-US"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单细胞多组学存在的问题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标题 1"/>
          <p:cNvSpPr txBox="1">
            <a:spLocks noChangeArrowheads="1"/>
          </p:cNvSpPr>
          <p:nvPr/>
        </p:nvSpPr>
        <p:spPr bwMode="auto">
          <a:xfrm>
            <a:off x="728345" y="59944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能够同时检测的多组学组合有限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739775" y="104775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多组学数据质量低于单组学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1176020" y="1612900"/>
          <a:ext cx="9839960" cy="243649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59990"/>
                <a:gridCol w="2459990"/>
                <a:gridCol w="2459990"/>
                <a:gridCol w="2459990"/>
              </a:tblGrid>
              <a:tr h="37465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scRNA-seq</a:t>
                      </a:r>
                      <a:endParaRPr lang="en-US" altLang="zh-CN"/>
                    </a:p>
                  </a:txBody>
                  <a:tcPr anchor="ctr" anchorCtr="0"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单细胞平均</a:t>
                      </a:r>
                      <a:r>
                        <a:rPr lang="en-US" altLang="zh-CN"/>
                        <a:t>UMI</a:t>
                      </a:r>
                      <a:r>
                        <a:rPr lang="zh-CN" altLang="en-US"/>
                        <a:t>数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数据矩阵非零元比例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43535">
                <a:tc row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多组学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sci-CAR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1,600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2.19%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34417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SNARE-seq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1,551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3.25%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343535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SHARE-seq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1,104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2.86%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343535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10x Multiome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4,484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6.85%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343535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单组学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10x RNA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7,589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9.65%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343535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Smart-seq3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228,771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37.48%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13" name="表格 12"/>
          <p:cNvGraphicFramePr/>
          <p:nvPr>
            <p:custDataLst>
              <p:tags r:id="rId2"/>
            </p:custDataLst>
          </p:nvPr>
        </p:nvGraphicFramePr>
        <p:xfrm>
          <a:off x="1176020" y="4168775"/>
          <a:ext cx="9839960" cy="2627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990"/>
                <a:gridCol w="2459990"/>
                <a:gridCol w="2459990"/>
                <a:gridCol w="2459990"/>
              </a:tblGrid>
              <a:tr h="43815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scATAC-seq</a:t>
                      </a:r>
                      <a:endParaRPr lang="en-US" altLang="zh-CN"/>
                    </a:p>
                  </a:txBody>
                  <a:tcPr anchor="ctr" anchorCtr="0"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单细胞平均</a:t>
                      </a:r>
                      <a:r>
                        <a:rPr lang="en-US" altLang="zh-CN"/>
                        <a:t>read</a:t>
                      </a:r>
                      <a:r>
                        <a:rPr lang="zh-CN" altLang="en-US"/>
                        <a:t>数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数据矩阵非零元比例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64490">
                <a:tc row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多组学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sci-CAR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1,224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0.28%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365125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SNARE-seq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2,642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1.02%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365125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SHARE-seq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4,152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1.16%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365125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10x Multiome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21,892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7.23%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36449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1"/>
                        <a:t>单组学</a:t>
                      </a:r>
                      <a:endParaRPr lang="zh-CN" altLang="en-US" sz="16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/>
                        <a:t>10x ATAC</a:t>
                      </a:r>
                      <a:endParaRPr lang="en-US" altLang="zh-CN" sz="16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/>
                        <a:t>15,902</a:t>
                      </a:r>
                      <a:endParaRPr lang="en-US" altLang="zh-CN" sz="16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/>
                        <a:t>6.81%</a:t>
                      </a:r>
                      <a:endParaRPr lang="en-US" altLang="zh-CN" sz="1600" b="1"/>
                    </a:p>
                  </a:txBody>
                  <a:tcPr anchor="ctr" anchorCtr="0"/>
                </a:tc>
              </a:tr>
              <a:tr h="365125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/>
                        <a:t>Plate scATAC-seq</a:t>
                      </a:r>
                      <a:endParaRPr lang="en-US" altLang="zh-CN" sz="16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/>
                        <a:t>47,514</a:t>
                      </a:r>
                      <a:endParaRPr lang="en-US" altLang="zh-CN" sz="16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/>
                        <a:t>10.61%</a:t>
                      </a:r>
                      <a:endParaRPr lang="en-US" altLang="zh-CN" sz="1600" b="1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单细胞多组学存在的问题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75590" y="852170"/>
            <a:ext cx="2069465" cy="2271395"/>
            <a:chOff x="12401" y="7120"/>
            <a:chExt cx="3259" cy="3577"/>
          </a:xfrm>
        </p:grpSpPr>
        <p:sp>
          <p:nvSpPr>
            <p:cNvPr id="9" name="矩形 8"/>
            <p:cNvSpPr/>
            <p:nvPr/>
          </p:nvSpPr>
          <p:spPr>
            <a:xfrm>
              <a:off x="13098" y="7700"/>
              <a:ext cx="2562" cy="2997"/>
            </a:xfrm>
            <a:prstGeom prst="rect">
              <a:avLst/>
            </a:prstGeom>
            <a:solidFill>
              <a:srgbClr val="DAE3F3"/>
            </a:solidFill>
            <a:ln w="38100">
              <a:solidFill>
                <a:schemeClr val="accent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tx1"/>
                  </a:solidFill>
                </a:rPr>
                <a:t>组学</a:t>
              </a:r>
              <a:r>
                <a:rPr lang="en-US" altLang="zh-CN" b="1">
                  <a:solidFill>
                    <a:schemeClr val="tx1"/>
                  </a:solidFill>
                </a:rPr>
                <a:t>A</a:t>
              </a:r>
              <a:endParaRPr lang="en-US" altLang="zh-CN" b="1">
                <a:solidFill>
                  <a:schemeClr val="tx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401" y="8363"/>
              <a:ext cx="697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N</a:t>
              </a:r>
              <a:r>
                <a:rPr lang="en-US" altLang="zh-CN" baseline="-25000"/>
                <a:t>1</a:t>
              </a:r>
              <a:r>
                <a:rPr lang="zh-CN" altLang="en-US"/>
                <a:t>细胞</a:t>
              </a:r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537" y="7120"/>
              <a:ext cx="16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ym typeface="+mn-ea"/>
                </a:rPr>
                <a:t>M</a:t>
              </a:r>
              <a:r>
                <a:rPr lang="en-US" altLang="zh-CN" baseline="-25000">
                  <a:sym typeface="+mn-ea"/>
                </a:rPr>
                <a:t>1</a:t>
              </a:r>
              <a:r>
                <a:rPr lang="zh-CN" altLang="en-US"/>
                <a:t>特征</a:t>
              </a:r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313940" y="3072130"/>
            <a:ext cx="2033270" cy="1318260"/>
            <a:chOff x="14639" y="8621"/>
            <a:chExt cx="3202" cy="2076"/>
          </a:xfrm>
        </p:grpSpPr>
        <p:sp>
          <p:nvSpPr>
            <p:cNvPr id="10" name="矩形 9"/>
            <p:cNvSpPr/>
            <p:nvPr/>
          </p:nvSpPr>
          <p:spPr>
            <a:xfrm>
              <a:off x="15280" y="9132"/>
              <a:ext cx="2561" cy="1565"/>
            </a:xfrm>
            <a:prstGeom prst="rect">
              <a:avLst/>
            </a:prstGeom>
            <a:solidFill>
              <a:srgbClr val="DAE3F3"/>
            </a:solidFill>
            <a:ln w="38100">
              <a:solidFill>
                <a:schemeClr val="accent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tx1"/>
                  </a:solidFill>
                  <a:sym typeface="+mn-ea"/>
                </a:rPr>
                <a:t>组学</a:t>
              </a:r>
              <a:r>
                <a:rPr lang="en-US" altLang="zh-CN" b="1">
                  <a:solidFill>
                    <a:schemeClr val="tx1"/>
                  </a:solidFill>
                  <a:sym typeface="+mn-ea"/>
                </a:rPr>
                <a:t>B</a:t>
              </a:r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5934" y="8621"/>
              <a:ext cx="16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ym typeface="+mn-ea"/>
                </a:rPr>
                <a:t>M</a:t>
              </a:r>
              <a:r>
                <a:rPr lang="en-US" altLang="zh-CN" baseline="-25000">
                  <a:sym typeface="+mn-ea"/>
                </a:rPr>
                <a:t>2</a:t>
              </a:r>
              <a:r>
                <a:rPr lang="zh-CN" altLang="en-US"/>
                <a:t>特征</a:t>
              </a:r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4639" y="9188"/>
              <a:ext cx="697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N</a:t>
              </a:r>
              <a:r>
                <a:rPr lang="en-US" altLang="zh-CN" baseline="-25000"/>
                <a:t>2</a:t>
              </a:r>
              <a:r>
                <a:rPr lang="zh-CN" altLang="en-US"/>
                <a:t>细胞</a:t>
              </a:r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2720340" y="1220470"/>
            <a:ext cx="1626870" cy="190309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8185" y="3395980"/>
            <a:ext cx="1626235" cy="9937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96950" y="4573270"/>
            <a:ext cx="32213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/>
              <a:t>非配对多组学</a:t>
            </a:r>
            <a:r>
              <a:rPr lang="en-US" altLang="zh-CN" sz="2000" b="1"/>
              <a:t> </a:t>
            </a:r>
            <a:r>
              <a:rPr lang="zh-CN" altLang="en-US" sz="2000" b="1"/>
              <a:t>整合</a:t>
            </a:r>
            <a:r>
              <a:rPr lang="en-US" altLang="zh-CN" sz="2000" b="1"/>
              <a:t> </a:t>
            </a:r>
            <a:r>
              <a:rPr lang="zh-CN" altLang="en-US" sz="2000" b="1"/>
              <a:t>（</a:t>
            </a:r>
            <a:r>
              <a:rPr lang="en-US" altLang="zh-CN" sz="2000" b="1"/>
              <a:t>Diagonal</a:t>
            </a:r>
            <a:r>
              <a:rPr lang="zh-CN" altLang="en-US" sz="2000" b="1"/>
              <a:t>）</a:t>
            </a:r>
            <a:endParaRPr lang="zh-CN" altLang="en-US" sz="2000" b="1"/>
          </a:p>
        </p:txBody>
      </p:sp>
      <p:sp>
        <p:nvSpPr>
          <p:cNvPr id="17" name="文本框 16"/>
          <p:cNvSpPr txBox="1"/>
          <p:nvPr/>
        </p:nvSpPr>
        <p:spPr>
          <a:xfrm>
            <a:off x="524510" y="6565265"/>
            <a:ext cx="1233995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Argelaguet R, Cuomo A S E, Stegle O, et al. Computational principles and challenges in single-cell data integration[J]. Nature biotechnology, 2021, 39(10): 1202-1215.</a:t>
            </a:r>
            <a:endParaRPr lang="zh-CN" altLang="en-US" sz="1200" b="1"/>
          </a:p>
        </p:txBody>
      </p:sp>
      <p:sp>
        <p:nvSpPr>
          <p:cNvPr id="18" name="五角星 17"/>
          <p:cNvSpPr/>
          <p:nvPr/>
        </p:nvSpPr>
        <p:spPr>
          <a:xfrm>
            <a:off x="252095" y="6565265"/>
            <a:ext cx="272415" cy="252095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单细胞多组学存在的问题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75590" y="852170"/>
            <a:ext cx="2069465" cy="2271395"/>
            <a:chOff x="12401" y="7120"/>
            <a:chExt cx="3259" cy="3577"/>
          </a:xfrm>
        </p:grpSpPr>
        <p:sp>
          <p:nvSpPr>
            <p:cNvPr id="9" name="矩形 8"/>
            <p:cNvSpPr/>
            <p:nvPr/>
          </p:nvSpPr>
          <p:spPr>
            <a:xfrm>
              <a:off x="13098" y="7700"/>
              <a:ext cx="2562" cy="2997"/>
            </a:xfrm>
            <a:prstGeom prst="rect">
              <a:avLst/>
            </a:prstGeom>
            <a:solidFill>
              <a:srgbClr val="DAE3F3"/>
            </a:solidFill>
            <a:ln w="38100">
              <a:solidFill>
                <a:schemeClr val="accent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tx1"/>
                  </a:solidFill>
                </a:rPr>
                <a:t>组学</a:t>
              </a:r>
              <a:r>
                <a:rPr lang="en-US" altLang="zh-CN" b="1">
                  <a:solidFill>
                    <a:schemeClr val="tx1"/>
                  </a:solidFill>
                </a:rPr>
                <a:t>A</a:t>
              </a:r>
              <a:endParaRPr lang="en-US" altLang="zh-CN" b="1">
                <a:solidFill>
                  <a:schemeClr val="tx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401" y="8363"/>
              <a:ext cx="697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N</a:t>
              </a:r>
              <a:r>
                <a:rPr lang="en-US" altLang="zh-CN" baseline="-25000"/>
                <a:t>1</a:t>
              </a:r>
              <a:r>
                <a:rPr lang="zh-CN" altLang="en-US"/>
                <a:t>细胞</a:t>
              </a:r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537" y="7120"/>
              <a:ext cx="16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ym typeface="+mn-ea"/>
                </a:rPr>
                <a:t>M</a:t>
              </a:r>
              <a:r>
                <a:rPr lang="en-US" altLang="zh-CN" baseline="-25000">
                  <a:sym typeface="+mn-ea"/>
                </a:rPr>
                <a:t>1</a:t>
              </a:r>
              <a:r>
                <a:rPr lang="zh-CN" altLang="en-US"/>
                <a:t>特征</a:t>
              </a:r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313940" y="3072130"/>
            <a:ext cx="2033270" cy="1318260"/>
            <a:chOff x="14639" y="8621"/>
            <a:chExt cx="3202" cy="2076"/>
          </a:xfrm>
        </p:grpSpPr>
        <p:sp>
          <p:nvSpPr>
            <p:cNvPr id="10" name="矩形 9"/>
            <p:cNvSpPr/>
            <p:nvPr/>
          </p:nvSpPr>
          <p:spPr>
            <a:xfrm>
              <a:off x="15280" y="9132"/>
              <a:ext cx="2561" cy="1565"/>
            </a:xfrm>
            <a:prstGeom prst="rect">
              <a:avLst/>
            </a:prstGeom>
            <a:solidFill>
              <a:srgbClr val="DAE3F3"/>
            </a:solidFill>
            <a:ln w="38100">
              <a:solidFill>
                <a:schemeClr val="accent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tx1"/>
                  </a:solidFill>
                  <a:sym typeface="+mn-ea"/>
                </a:rPr>
                <a:t>组学</a:t>
              </a:r>
              <a:r>
                <a:rPr lang="en-US" altLang="zh-CN" b="1">
                  <a:solidFill>
                    <a:schemeClr val="tx1"/>
                  </a:solidFill>
                  <a:sym typeface="+mn-ea"/>
                </a:rPr>
                <a:t>B</a:t>
              </a:r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5934" y="8621"/>
              <a:ext cx="16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ym typeface="+mn-ea"/>
                </a:rPr>
                <a:t>M</a:t>
              </a:r>
              <a:r>
                <a:rPr lang="en-US" altLang="zh-CN" baseline="-25000">
                  <a:sym typeface="+mn-ea"/>
                </a:rPr>
                <a:t>2</a:t>
              </a:r>
              <a:r>
                <a:rPr lang="zh-CN" altLang="en-US"/>
                <a:t>特征</a:t>
              </a:r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4639" y="9188"/>
              <a:ext cx="697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N</a:t>
              </a:r>
              <a:r>
                <a:rPr lang="en-US" altLang="zh-CN" baseline="-25000"/>
                <a:t>2</a:t>
              </a:r>
              <a:r>
                <a:rPr lang="zh-CN" altLang="en-US"/>
                <a:t>细胞</a:t>
              </a:r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2720340" y="1220470"/>
            <a:ext cx="1626870" cy="190309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8185" y="3395980"/>
            <a:ext cx="1626235" cy="9937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96950" y="4573270"/>
            <a:ext cx="32213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/>
              <a:t>非配对多组学</a:t>
            </a:r>
            <a:r>
              <a:rPr lang="en-US" altLang="zh-CN" sz="2000" b="1"/>
              <a:t> </a:t>
            </a:r>
            <a:r>
              <a:rPr lang="zh-CN" altLang="en-US" sz="2000" b="1"/>
              <a:t>整合</a:t>
            </a:r>
            <a:r>
              <a:rPr lang="en-US" altLang="zh-CN" sz="2000" b="1"/>
              <a:t> </a:t>
            </a:r>
            <a:r>
              <a:rPr lang="zh-CN" altLang="en-US" sz="2000" b="1"/>
              <a:t>（</a:t>
            </a:r>
            <a:r>
              <a:rPr lang="en-US" altLang="zh-CN" sz="2000" b="1"/>
              <a:t>Diagonal</a:t>
            </a:r>
            <a:r>
              <a:rPr lang="zh-CN" altLang="en-US" sz="2000" b="1"/>
              <a:t>）</a:t>
            </a:r>
            <a:endParaRPr lang="zh-CN" altLang="en-US" sz="2000" b="1"/>
          </a:p>
        </p:txBody>
      </p:sp>
      <p:sp>
        <p:nvSpPr>
          <p:cNvPr id="17" name="文本框 16"/>
          <p:cNvSpPr txBox="1"/>
          <p:nvPr/>
        </p:nvSpPr>
        <p:spPr>
          <a:xfrm>
            <a:off x="524510" y="6565265"/>
            <a:ext cx="1233995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Argelaguet R, Cuomo A S E, Stegle O, et al. Computational principles and challenges in single-cell data integration[J]. Nature biotechnology, 2021, 39(10): 1202-1215.</a:t>
            </a:r>
            <a:endParaRPr lang="zh-CN" altLang="en-US" sz="1200" b="1"/>
          </a:p>
        </p:txBody>
      </p:sp>
      <p:sp>
        <p:nvSpPr>
          <p:cNvPr id="18" name="五角星 17"/>
          <p:cNvSpPr/>
          <p:nvPr/>
        </p:nvSpPr>
        <p:spPr>
          <a:xfrm>
            <a:off x="252095" y="6565265"/>
            <a:ext cx="272415" cy="252095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254365" y="459105"/>
            <a:ext cx="1626870" cy="1903095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组学</a:t>
            </a:r>
            <a:r>
              <a:rPr lang="en-US" altLang="zh-CN" b="1">
                <a:solidFill>
                  <a:schemeClr val="tx1"/>
                </a:solidFill>
              </a:rPr>
              <a:t>A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046335" y="459105"/>
            <a:ext cx="1219835" cy="1903095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组学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B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797165" y="949325"/>
            <a:ext cx="304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zh-CN" altLang="en-US"/>
              <a:t>细胞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533130" y="90805"/>
            <a:ext cx="106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</a:t>
            </a:r>
            <a:r>
              <a:rPr lang="en-US" altLang="zh-CN" baseline="-25000">
                <a:sym typeface="+mn-ea"/>
              </a:rPr>
              <a:t>1</a:t>
            </a:r>
            <a:r>
              <a:rPr lang="zh-CN" altLang="en-US"/>
              <a:t>特征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121900" y="90805"/>
            <a:ext cx="106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</a:t>
            </a:r>
            <a:r>
              <a:rPr lang="en-US" altLang="zh-CN" baseline="-25000">
                <a:sym typeface="+mn-ea"/>
              </a:rPr>
              <a:t>2</a:t>
            </a:r>
            <a:r>
              <a:rPr lang="zh-CN" altLang="en-US"/>
              <a:t>特征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194040" y="2563495"/>
            <a:ext cx="32213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/>
              <a:t>配对多组学</a:t>
            </a:r>
            <a:r>
              <a:rPr lang="en-US" altLang="zh-CN" sz="2000" b="1"/>
              <a:t> </a:t>
            </a:r>
            <a:r>
              <a:rPr lang="zh-CN" altLang="en-US" sz="2000" b="1"/>
              <a:t>整合</a:t>
            </a:r>
            <a:r>
              <a:rPr lang="en-US" altLang="zh-CN" sz="2000" b="1"/>
              <a:t> </a:t>
            </a:r>
            <a:r>
              <a:rPr lang="zh-CN" altLang="en-US" sz="2000" b="1"/>
              <a:t>（</a:t>
            </a:r>
            <a:r>
              <a:rPr lang="en-US" altLang="zh-CN" sz="2000" b="1"/>
              <a:t>Veryical</a:t>
            </a:r>
            <a:r>
              <a:rPr lang="zh-CN" altLang="en-US" sz="2000" b="1"/>
              <a:t>）</a:t>
            </a:r>
            <a:endParaRPr lang="zh-CN" altLang="en-US" sz="2000" b="1"/>
          </a:p>
        </p:txBody>
      </p:sp>
      <p:sp>
        <p:nvSpPr>
          <p:cNvPr id="26" name="矩形 25"/>
          <p:cNvSpPr/>
          <p:nvPr/>
        </p:nvSpPr>
        <p:spPr>
          <a:xfrm>
            <a:off x="5588635" y="4840605"/>
            <a:ext cx="1626235" cy="854075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组学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B</a:t>
            </a:r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5588635" y="2487295"/>
            <a:ext cx="1626870" cy="2271395"/>
            <a:chOff x="8460" y="5203"/>
            <a:chExt cx="2562" cy="3577"/>
          </a:xfrm>
        </p:grpSpPr>
        <p:sp>
          <p:nvSpPr>
            <p:cNvPr id="25" name="矩形 24"/>
            <p:cNvSpPr/>
            <p:nvPr/>
          </p:nvSpPr>
          <p:spPr>
            <a:xfrm>
              <a:off x="8460" y="5783"/>
              <a:ext cx="2562" cy="2997"/>
            </a:xfrm>
            <a:prstGeom prst="rect">
              <a:avLst/>
            </a:prstGeom>
            <a:solidFill>
              <a:srgbClr val="DAE3F3"/>
            </a:solidFill>
            <a:ln w="38100">
              <a:solidFill>
                <a:schemeClr val="accent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tx1"/>
                  </a:solidFill>
                </a:rPr>
                <a:t>组学</a:t>
              </a:r>
              <a:r>
                <a:rPr lang="en-US" altLang="zh-CN" b="1">
                  <a:solidFill>
                    <a:schemeClr val="tx1"/>
                  </a:solidFill>
                </a:rPr>
                <a:t>A</a:t>
              </a:r>
              <a:endParaRPr lang="en-US" altLang="zh-CN" b="1">
                <a:solidFill>
                  <a:schemeClr val="tx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899" y="5203"/>
              <a:ext cx="16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ym typeface="+mn-ea"/>
                </a:rPr>
                <a:t>M</a:t>
              </a:r>
              <a:r>
                <a:rPr lang="en-US" altLang="zh-CN" baseline="-25000">
                  <a:sym typeface="+mn-ea"/>
                </a:rPr>
                <a:t>1</a:t>
              </a:r>
              <a:r>
                <a:rPr lang="zh-CN" altLang="en-US"/>
                <a:t>特征</a:t>
              </a:r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766945" y="5776595"/>
            <a:ext cx="32213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/>
              <a:t>单组学</a:t>
            </a:r>
            <a:r>
              <a:rPr lang="en-US" altLang="zh-CN" sz="2000" b="1"/>
              <a:t> </a:t>
            </a:r>
            <a:r>
              <a:rPr lang="zh-CN" altLang="en-US" sz="2000" b="1"/>
              <a:t>整合</a:t>
            </a:r>
            <a:r>
              <a:rPr lang="en-US" altLang="zh-CN" sz="2000" b="1"/>
              <a:t> </a:t>
            </a:r>
            <a:endParaRPr lang="en-US" altLang="zh-CN" sz="2000" b="1"/>
          </a:p>
          <a:p>
            <a:pPr algn="ctr"/>
            <a:r>
              <a:rPr lang="zh-CN" altLang="en-US" sz="2000" b="1"/>
              <a:t>（</a:t>
            </a:r>
            <a:r>
              <a:rPr lang="en-US" altLang="zh-CN" sz="2000" b="1"/>
              <a:t>Horizontal</a:t>
            </a:r>
            <a:r>
              <a:rPr lang="zh-CN" altLang="en-US" sz="2000" b="1"/>
              <a:t>）</a:t>
            </a:r>
            <a:endParaRPr lang="zh-CN" altLang="en-US" sz="2000" b="1"/>
          </a:p>
        </p:txBody>
      </p:sp>
      <p:sp>
        <p:nvSpPr>
          <p:cNvPr id="32" name="文本框 31"/>
          <p:cNvSpPr txBox="1"/>
          <p:nvPr/>
        </p:nvSpPr>
        <p:spPr>
          <a:xfrm>
            <a:off x="5146040" y="4772660"/>
            <a:ext cx="442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en-US" altLang="zh-CN" baseline="-25000"/>
              <a:t>2</a:t>
            </a:r>
            <a:r>
              <a:rPr lang="zh-CN" altLang="en-US"/>
              <a:t>细胞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5146040" y="3345815"/>
            <a:ext cx="442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en-US" altLang="zh-CN" baseline="-25000"/>
              <a:t>1</a:t>
            </a:r>
            <a:r>
              <a:rPr lang="zh-CN" altLang="en-US"/>
              <a:t>细胞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非配对多组学整合的挑战与机遇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50695" y="1075055"/>
            <a:ext cx="1626870" cy="1903095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组学</a:t>
            </a:r>
            <a:r>
              <a:rPr lang="en-US" altLang="zh-CN" b="1">
                <a:solidFill>
                  <a:schemeClr val="tx1"/>
                </a:solidFill>
              </a:rPr>
              <a:t>A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50695" y="3424555"/>
            <a:ext cx="1219835" cy="1903095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组学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B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067560" y="715010"/>
            <a:ext cx="106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</a:t>
            </a:r>
            <a:r>
              <a:rPr lang="en-US" altLang="zh-CN" baseline="-25000">
                <a:sym typeface="+mn-ea"/>
              </a:rPr>
              <a:t>1</a:t>
            </a:r>
            <a:r>
              <a:rPr lang="zh-CN" altLang="en-US"/>
              <a:t>特征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825625" y="3111500"/>
            <a:ext cx="106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</a:t>
            </a:r>
            <a:r>
              <a:rPr lang="en-US" altLang="zh-CN" baseline="-25000">
                <a:sym typeface="+mn-ea"/>
              </a:rPr>
              <a:t>2</a:t>
            </a:r>
            <a:r>
              <a:rPr lang="zh-CN" altLang="en-US"/>
              <a:t>特征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83030" y="1555750"/>
            <a:ext cx="442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en-US" altLang="zh-CN" baseline="-25000"/>
              <a:t>1</a:t>
            </a:r>
            <a:r>
              <a:rPr lang="zh-CN" altLang="en-US"/>
              <a:t>细胞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81125" y="3915410"/>
            <a:ext cx="442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en-US" altLang="zh-CN" baseline="-25000"/>
              <a:t>2</a:t>
            </a:r>
            <a:r>
              <a:rPr lang="zh-CN" altLang="en-US"/>
              <a:t>细胞</a:t>
            </a:r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1500000">
            <a:off x="3726815" y="1642110"/>
            <a:ext cx="1224915" cy="504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19920000">
            <a:off x="3773170" y="3682365"/>
            <a:ext cx="1224915" cy="504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000625" y="1083310"/>
            <a:ext cx="5217795" cy="2985135"/>
          </a:xfrm>
          <a:prstGeom prst="roundRect">
            <a:avLst/>
          </a:prstGeom>
          <a:noFill/>
          <a:ln w="28575"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442585" y="155892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300980" y="187579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828665" y="200850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5300980" y="247650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905500" y="247650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808345" y="1579245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5600065" y="2235835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6132830" y="2235835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600065" y="2719705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6359525" y="165354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6217920" y="197040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6745605" y="210312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6217920" y="257111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6822440" y="257111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6725285" y="1673860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6517005" y="2330450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7049770" y="2330450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6517005" y="2814320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193405" y="233997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8051800" y="265684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8579485" y="278955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8051800" y="325755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8656320" y="325755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8559165" y="2360295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8350885" y="3016885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8883650" y="3016885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350885" y="3500755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110345" y="243459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8968740" y="275145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496425" y="288417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968740" y="335216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9573260" y="335216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9476105" y="2454910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9267825" y="3111500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9800590" y="3111500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9267825" y="3595370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6904355" y="1285240"/>
            <a:ext cx="1447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 b="1">
                <a:solidFill>
                  <a:schemeClr val="accent1"/>
                </a:solidFill>
                <a:sym typeface="+mn-ea"/>
              </a:rPr>
              <a:t>细胞类型</a:t>
            </a:r>
            <a:r>
              <a:rPr lang="en-US" altLang="zh-CN" sz="1600" b="1">
                <a:solidFill>
                  <a:schemeClr val="accent1"/>
                </a:solidFill>
                <a:sym typeface="+mn-ea"/>
              </a:rPr>
              <a:t>1</a:t>
            </a:r>
            <a:endParaRPr lang="en-US" altLang="zh-CN" sz="1600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973570" y="3435985"/>
            <a:ext cx="1447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 b="1">
                <a:solidFill>
                  <a:schemeClr val="accent2"/>
                </a:solidFill>
                <a:sym typeface="+mn-ea"/>
              </a:rPr>
              <a:t>细胞类型</a:t>
            </a:r>
            <a:r>
              <a:rPr lang="en-US" altLang="zh-CN" sz="1600" b="1">
                <a:solidFill>
                  <a:schemeClr val="accent2"/>
                </a:solidFill>
                <a:sym typeface="+mn-ea"/>
              </a:rPr>
              <a:t>2</a:t>
            </a:r>
            <a:endParaRPr lang="en-US" altLang="zh-CN" sz="1600" b="1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9126220" y="1285240"/>
            <a:ext cx="227330" cy="2273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9337675" y="1230630"/>
            <a:ext cx="1447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  <a:sym typeface="+mn-ea"/>
              </a:rPr>
              <a:t>组学</a:t>
            </a:r>
            <a:r>
              <a:rPr lang="en-US" sz="1600" b="1">
                <a:solidFill>
                  <a:schemeClr val="tx1"/>
                </a:solidFill>
                <a:sym typeface="+mn-ea"/>
              </a:rPr>
              <a:t>A</a:t>
            </a:r>
            <a:endParaRPr lang="en-US" sz="16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353550" y="1519555"/>
            <a:ext cx="1447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  <a:sym typeface="+mn-ea"/>
              </a:rPr>
              <a:t>组学</a:t>
            </a:r>
            <a:r>
              <a:rPr lang="en-US" altLang="zh-CN" sz="1600" b="1">
                <a:solidFill>
                  <a:schemeClr val="tx1"/>
                </a:solidFill>
                <a:sym typeface="+mn-ea"/>
              </a:rPr>
              <a:t>B</a:t>
            </a:r>
            <a:endParaRPr lang="en-US" altLang="zh-CN" sz="16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9145270" y="1577975"/>
            <a:ext cx="208280" cy="208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标题 1"/>
          <p:cNvSpPr txBox="1">
            <a:spLocks noChangeArrowheads="1"/>
          </p:cNvSpPr>
          <p:nvPr/>
        </p:nvSpPr>
        <p:spPr bwMode="auto">
          <a:xfrm>
            <a:off x="4828540" y="4355465"/>
            <a:ext cx="667385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单细胞组学数据具有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高维高噪声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的特点；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5" name="标题 1"/>
          <p:cNvSpPr txBox="1">
            <a:spLocks noChangeArrowheads="1"/>
          </p:cNvSpPr>
          <p:nvPr/>
        </p:nvSpPr>
        <p:spPr bwMode="auto">
          <a:xfrm>
            <a:off x="4828540" y="4989830"/>
            <a:ext cx="667385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不同组学的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特征空间不同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标题 1"/>
          <p:cNvSpPr txBox="1">
            <a:spLocks noChangeArrowheads="1"/>
          </p:cNvSpPr>
          <p:nvPr/>
        </p:nvSpPr>
        <p:spPr bwMode="auto">
          <a:xfrm>
            <a:off x="4828540" y="5561330"/>
            <a:ext cx="667385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不同组学数据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分布具有系统性差异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230" y="-77470"/>
            <a:ext cx="8879205" cy="79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不同单细胞转录组数据间存在批次效应（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batch effect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070" y="894080"/>
            <a:ext cx="5807075" cy="3992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410" y="714375"/>
            <a:ext cx="5083810" cy="5083810"/>
          </a:xfrm>
          <a:prstGeom prst="rect">
            <a:avLst/>
          </a:prstGeom>
        </p:spPr>
      </p:pic>
      <p:sp>
        <p:nvSpPr>
          <p:cNvPr id="5" name="标题 1"/>
          <p:cNvSpPr txBox="1">
            <a:spLocks noChangeArrowheads="1"/>
          </p:cNvSpPr>
          <p:nvPr/>
        </p:nvSpPr>
        <p:spPr bwMode="auto">
          <a:xfrm>
            <a:off x="316230" y="5066665"/>
            <a:ext cx="667385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典型因素：不同测序技术间的系统性差异；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1"/>
          <p:cNvSpPr txBox="1">
            <a:spLocks noChangeArrowheads="1"/>
          </p:cNvSpPr>
          <p:nvPr/>
        </p:nvSpPr>
        <p:spPr bwMode="auto">
          <a:xfrm>
            <a:off x="314960" y="5701030"/>
            <a:ext cx="667385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其他因素：样本供体、物种等。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5800" y="6525895"/>
            <a:ext cx="104902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Ziegenhain C , Vieth B , Parekh S , et al. Comparative Analysis of Single-Cell RNA Sequencing Methods[J]. Molecular Cell, 2017, 65(4):631-643.e4.</a:t>
            </a:r>
            <a:endParaRPr lang="zh-CN" altLang="en-US" sz="1200"/>
          </a:p>
          <a:p>
            <a:endParaRPr lang="zh-CN" altLang="en-US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230" y="-77470"/>
            <a:ext cx="8879205" cy="79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不同单细胞转录组数据间存在批次效应（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batch effect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4" name="标题 1"/>
          <p:cNvSpPr txBox="1">
            <a:spLocks noChangeArrowheads="1"/>
          </p:cNvSpPr>
          <p:nvPr/>
        </p:nvSpPr>
        <p:spPr bwMode="auto">
          <a:xfrm>
            <a:off x="535940" y="4215765"/>
            <a:ext cx="11575415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单细胞组学数据具有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高维高噪声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的特点之外，批次效应还具有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非线性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的特点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 descr="图片1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225" y="838835"/>
            <a:ext cx="9352915" cy="33769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230" y="-77470"/>
            <a:ext cx="10321925" cy="79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CELLBLAST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：基于深度生成模型校正单细胞转录组批次效应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5080" y="1092835"/>
            <a:ext cx="9363075" cy="48253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230" y="-77470"/>
            <a:ext cx="10321925" cy="79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CELLBLAST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：基于深度生成模型校正单细胞转录组批次效应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5" name="图片 114"/>
          <p:cNvPicPr/>
          <p:nvPr/>
        </p:nvPicPr>
        <p:blipFill>
          <a:blip r:embed="rId1"/>
          <a:srcRect b="44171"/>
          <a:stretch>
            <a:fillRect/>
          </a:stretch>
        </p:blipFill>
        <p:spPr>
          <a:xfrm>
            <a:off x="0" y="892175"/>
            <a:ext cx="5918200" cy="4119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/>
          <p:nvPr/>
        </p:nvPicPr>
        <p:blipFill>
          <a:blip r:embed="rId1"/>
          <a:srcRect l="-429" t="55072" r="429" b="-403"/>
          <a:stretch>
            <a:fillRect/>
          </a:stretch>
        </p:blipFill>
        <p:spPr>
          <a:xfrm>
            <a:off x="6134100" y="1425575"/>
            <a:ext cx="5918200" cy="3345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" y="5278755"/>
            <a:ext cx="508635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286700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基因转录调控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15365" y="704850"/>
            <a:ext cx="9633585" cy="23190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175" y="3065145"/>
            <a:ext cx="1180782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Buccitelli C, Selbach M. mRNAs, proteins and the emerging principles of gene expression control[J]. Nature Reviews Genetics, 2020, 21(10): 630-644.</a:t>
            </a:r>
            <a:endParaRPr lang="zh-CN" altLang="en-US" sz="12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b="69790"/>
          <a:stretch>
            <a:fillRect/>
          </a:stretch>
        </p:blipFill>
        <p:spPr>
          <a:xfrm>
            <a:off x="384175" y="3658235"/>
            <a:ext cx="4848860" cy="29667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6855" y="6563360"/>
            <a:ext cx="1232662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Gasperini M, Tome J M, Shendure J. Towards a comprehensive catalogue of validated and target-linked human enhancers[J]. Nature Reviews Genetics, 2020, 21(5): 292-310.</a:t>
            </a:r>
            <a:endParaRPr lang="zh-CN" altLang="en-US" sz="12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l="13519" t="13820" r="14907" b="19428"/>
          <a:stretch>
            <a:fillRect/>
          </a:stretch>
        </p:blipFill>
        <p:spPr>
          <a:xfrm>
            <a:off x="9309735" y="853440"/>
            <a:ext cx="1339215" cy="13474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69610" y="4204970"/>
            <a:ext cx="6422390" cy="1737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基因转录组受多种因素的调控：</a:t>
            </a:r>
            <a:endParaRPr lang="zh-CN" altLang="en-US"/>
          </a:p>
          <a:p>
            <a:pPr lvl="1" fontAlgn="auto">
              <a:spcAft>
                <a:spcPts val="1200"/>
              </a:spcAft>
            </a:pPr>
            <a:r>
              <a:rPr lang="zh-CN" altLang="en-US"/>
              <a:t>转录因子结合、顺式调控原件活性、</a:t>
            </a:r>
            <a:r>
              <a:rPr lang="en-US" altLang="zh-CN"/>
              <a:t>DNA</a:t>
            </a:r>
            <a:r>
              <a:rPr lang="zh-CN" altLang="en-US"/>
              <a:t>甲基化修饰、三维染色质结构等。</a:t>
            </a:r>
            <a:endParaRPr lang="zh-CN" altLang="en-US"/>
          </a:p>
          <a:p>
            <a:pPr marL="285750" indent="-285750" fontAlgn="auto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多种调控因素都可通过组学技术在全基因组范围内检测。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230" y="-77470"/>
            <a:ext cx="10321925" cy="79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CELLBLAST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：基于深度生成模型校正单细胞转录组批次效应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6" name="图片 115"/>
          <p:cNvPicPr/>
          <p:nvPr/>
        </p:nvPicPr>
        <p:blipFill>
          <a:blip r:embed="rId1"/>
          <a:srcRect r="47796" b="35437"/>
          <a:stretch>
            <a:fillRect/>
          </a:stretch>
        </p:blipFill>
        <p:spPr>
          <a:xfrm>
            <a:off x="2294255" y="544195"/>
            <a:ext cx="6365875" cy="63138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非配对多组学整合的挑战与机遇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50695" y="1075055"/>
            <a:ext cx="1626870" cy="1903095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组学</a:t>
            </a:r>
            <a:r>
              <a:rPr lang="en-US" altLang="zh-CN" b="1">
                <a:solidFill>
                  <a:schemeClr val="tx1"/>
                </a:solidFill>
              </a:rPr>
              <a:t>A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50695" y="3424555"/>
            <a:ext cx="1219835" cy="1903095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组学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B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067560" y="715010"/>
            <a:ext cx="106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</a:t>
            </a:r>
            <a:r>
              <a:rPr lang="en-US" altLang="zh-CN" baseline="-25000">
                <a:sym typeface="+mn-ea"/>
              </a:rPr>
              <a:t>1</a:t>
            </a:r>
            <a:r>
              <a:rPr lang="zh-CN" altLang="en-US"/>
              <a:t>特征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825625" y="3111500"/>
            <a:ext cx="106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</a:t>
            </a:r>
            <a:r>
              <a:rPr lang="en-US" altLang="zh-CN" baseline="-25000">
                <a:sym typeface="+mn-ea"/>
              </a:rPr>
              <a:t>2</a:t>
            </a:r>
            <a:r>
              <a:rPr lang="zh-CN" altLang="en-US"/>
              <a:t>特征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83030" y="1555750"/>
            <a:ext cx="442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en-US" altLang="zh-CN" baseline="-25000"/>
              <a:t>1</a:t>
            </a:r>
            <a:r>
              <a:rPr lang="zh-CN" altLang="en-US"/>
              <a:t>细胞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81125" y="3915410"/>
            <a:ext cx="442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en-US" altLang="zh-CN" baseline="-25000"/>
              <a:t>2</a:t>
            </a:r>
            <a:r>
              <a:rPr lang="zh-CN" altLang="en-US"/>
              <a:t>细胞</a:t>
            </a:r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1500000">
            <a:off x="3726815" y="1642110"/>
            <a:ext cx="1224915" cy="504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19920000">
            <a:off x="3773170" y="3682365"/>
            <a:ext cx="1224915" cy="504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000625" y="1083310"/>
            <a:ext cx="5217795" cy="2985135"/>
          </a:xfrm>
          <a:prstGeom prst="roundRect">
            <a:avLst/>
          </a:prstGeom>
          <a:noFill/>
          <a:ln w="28575"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442585" y="155892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300980" y="187579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828665" y="200850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5300980" y="247650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905500" y="247650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808345" y="1579245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5600065" y="2235835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6132830" y="2235835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600065" y="2719705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6359525" y="165354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6217920" y="197040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6745605" y="210312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6217920" y="257111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6822440" y="257111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6725285" y="1673860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6517005" y="2330450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7049770" y="2330450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6517005" y="2814320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193405" y="233997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8051800" y="265684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8579485" y="278955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8051800" y="325755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8656320" y="325755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8559165" y="2360295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8350885" y="3016885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8883650" y="3016885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350885" y="3500755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110345" y="243459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8968740" y="275145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496425" y="288417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968740" y="335216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9573260" y="335216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9476105" y="2454910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9267825" y="3111500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9800590" y="3111500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9267825" y="3595370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6904355" y="1285240"/>
            <a:ext cx="1447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 b="1">
                <a:solidFill>
                  <a:schemeClr val="accent1"/>
                </a:solidFill>
                <a:sym typeface="+mn-ea"/>
              </a:rPr>
              <a:t>细胞类型</a:t>
            </a:r>
            <a:r>
              <a:rPr lang="en-US" altLang="zh-CN" sz="1600" b="1">
                <a:solidFill>
                  <a:schemeClr val="accent1"/>
                </a:solidFill>
                <a:sym typeface="+mn-ea"/>
              </a:rPr>
              <a:t>1</a:t>
            </a:r>
            <a:endParaRPr lang="en-US" altLang="zh-CN" sz="1600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973570" y="3435985"/>
            <a:ext cx="1447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 b="1">
                <a:solidFill>
                  <a:schemeClr val="accent2"/>
                </a:solidFill>
                <a:sym typeface="+mn-ea"/>
              </a:rPr>
              <a:t>细胞类型</a:t>
            </a:r>
            <a:r>
              <a:rPr lang="en-US" altLang="zh-CN" sz="1600" b="1">
                <a:solidFill>
                  <a:schemeClr val="accent2"/>
                </a:solidFill>
                <a:sym typeface="+mn-ea"/>
              </a:rPr>
              <a:t>2</a:t>
            </a:r>
            <a:endParaRPr lang="en-US" altLang="zh-CN" sz="1600" b="1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9126220" y="1285240"/>
            <a:ext cx="227330" cy="2273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9337675" y="1230630"/>
            <a:ext cx="1447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  <a:sym typeface="+mn-ea"/>
              </a:rPr>
              <a:t>组学</a:t>
            </a:r>
            <a:r>
              <a:rPr lang="en-US" sz="1600" b="1">
                <a:solidFill>
                  <a:schemeClr val="tx1"/>
                </a:solidFill>
                <a:sym typeface="+mn-ea"/>
              </a:rPr>
              <a:t>A</a:t>
            </a:r>
            <a:endParaRPr lang="en-US" sz="16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353550" y="1519555"/>
            <a:ext cx="1447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  <a:sym typeface="+mn-ea"/>
              </a:rPr>
              <a:t>组学</a:t>
            </a:r>
            <a:r>
              <a:rPr lang="en-US" altLang="zh-CN" sz="1600" b="1">
                <a:solidFill>
                  <a:schemeClr val="tx1"/>
                </a:solidFill>
                <a:sym typeface="+mn-ea"/>
              </a:rPr>
              <a:t>B</a:t>
            </a:r>
            <a:endParaRPr lang="en-US" altLang="zh-CN" sz="16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9145270" y="1577975"/>
            <a:ext cx="208280" cy="208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标题 1"/>
          <p:cNvSpPr txBox="1">
            <a:spLocks noChangeArrowheads="1"/>
          </p:cNvSpPr>
          <p:nvPr/>
        </p:nvSpPr>
        <p:spPr bwMode="auto">
          <a:xfrm>
            <a:off x="4828540" y="4355465"/>
            <a:ext cx="667385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单细胞组学数据具有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高维高噪声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的特点；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5" name="标题 1"/>
          <p:cNvSpPr txBox="1">
            <a:spLocks noChangeArrowheads="1"/>
          </p:cNvSpPr>
          <p:nvPr/>
        </p:nvSpPr>
        <p:spPr bwMode="auto">
          <a:xfrm>
            <a:off x="4828540" y="4989830"/>
            <a:ext cx="667385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不同组学的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特征空间不同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标题 1"/>
          <p:cNvSpPr txBox="1">
            <a:spLocks noChangeArrowheads="1"/>
          </p:cNvSpPr>
          <p:nvPr/>
        </p:nvSpPr>
        <p:spPr bwMode="auto">
          <a:xfrm>
            <a:off x="4828540" y="5561330"/>
            <a:ext cx="667385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不同组学数据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分布具有系统性差异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非配对多组学整合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23595" y="1151890"/>
            <a:ext cx="1885950" cy="1122680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组学</a:t>
            </a:r>
            <a:r>
              <a:rPr lang="en-US" altLang="zh-CN" b="1">
                <a:solidFill>
                  <a:schemeClr val="tx1"/>
                </a:solidFill>
              </a:rPr>
              <a:t>A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4395" y="2865755"/>
            <a:ext cx="1219835" cy="1903095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组学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B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231900" y="783590"/>
            <a:ext cx="106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</a:t>
            </a:r>
            <a:r>
              <a:rPr lang="en-US" altLang="zh-CN" baseline="-25000">
                <a:sym typeface="+mn-ea"/>
              </a:rPr>
              <a:t>1</a:t>
            </a:r>
            <a:r>
              <a:rPr lang="zh-CN" altLang="en-US"/>
              <a:t>特征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24890" y="2497455"/>
            <a:ext cx="106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</a:t>
            </a:r>
            <a:r>
              <a:rPr lang="en-US" altLang="zh-CN" baseline="-25000">
                <a:sym typeface="+mn-ea"/>
              </a:rPr>
              <a:t>2</a:t>
            </a:r>
            <a:r>
              <a:rPr lang="zh-CN" altLang="en-US"/>
              <a:t>特征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55930" y="1352550"/>
            <a:ext cx="442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en-US" altLang="zh-CN" baseline="-25000"/>
              <a:t>1</a:t>
            </a:r>
            <a:r>
              <a:rPr lang="zh-CN" altLang="en-US"/>
              <a:t>细胞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4825" y="3356610"/>
            <a:ext cx="442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en-US" altLang="zh-CN" baseline="-25000"/>
              <a:t>2</a:t>
            </a:r>
            <a:r>
              <a:rPr lang="zh-CN" altLang="en-US"/>
              <a:t>细胞</a:t>
            </a:r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1500000">
            <a:off x="2889885" y="1613535"/>
            <a:ext cx="647700" cy="504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19920000">
            <a:off x="2898775" y="3480435"/>
            <a:ext cx="568325" cy="504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6448425" y="1146810"/>
            <a:ext cx="5217795" cy="2985135"/>
          </a:xfrm>
          <a:prstGeom prst="roundRect">
            <a:avLst/>
          </a:prstGeom>
          <a:noFill/>
          <a:ln w="28575"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890385" y="162242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748780" y="193929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7276465" y="207200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748780" y="254000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353300" y="254000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7256145" y="1642745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7047865" y="2299335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7580630" y="2299335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7047865" y="2783205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807325" y="171704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665720" y="203390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193405" y="216662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7665720" y="263461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8270240" y="263461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8173085" y="1737360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7964805" y="2393950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8497570" y="2393950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964805" y="2877820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641205" y="240347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499600" y="272034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027285" y="285305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9499600" y="332105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104120" y="332105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10006965" y="2423795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9798685" y="3080385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0331450" y="3080385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9798685" y="3564255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558145" y="249809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416540" y="281495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944225" y="294767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416540" y="341566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021060" y="341566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10923905" y="2518410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10715625" y="3175000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11248390" y="3175000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10715625" y="3658870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8352155" y="1348740"/>
            <a:ext cx="1447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 b="1">
                <a:solidFill>
                  <a:schemeClr val="accent1"/>
                </a:solidFill>
                <a:sym typeface="+mn-ea"/>
              </a:rPr>
              <a:t>细胞类型</a:t>
            </a:r>
            <a:r>
              <a:rPr lang="en-US" altLang="zh-CN" sz="1600" b="1">
                <a:solidFill>
                  <a:schemeClr val="accent1"/>
                </a:solidFill>
                <a:sym typeface="+mn-ea"/>
              </a:rPr>
              <a:t>1</a:t>
            </a:r>
            <a:endParaRPr lang="en-US" altLang="zh-CN" sz="1600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8421370" y="3499485"/>
            <a:ext cx="1447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 b="1">
                <a:solidFill>
                  <a:schemeClr val="accent2"/>
                </a:solidFill>
                <a:sym typeface="+mn-ea"/>
              </a:rPr>
              <a:t>细胞类型</a:t>
            </a:r>
            <a:r>
              <a:rPr lang="en-US" altLang="zh-CN" sz="1600" b="1">
                <a:solidFill>
                  <a:schemeClr val="accent2"/>
                </a:solidFill>
                <a:sym typeface="+mn-ea"/>
              </a:rPr>
              <a:t>2</a:t>
            </a:r>
            <a:endParaRPr lang="en-US" altLang="zh-CN" sz="1600" b="1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10574020" y="1348740"/>
            <a:ext cx="227330" cy="2273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10785475" y="1294130"/>
            <a:ext cx="1447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ym typeface="+mn-ea"/>
              </a:rPr>
              <a:t>组学</a:t>
            </a:r>
            <a:r>
              <a:rPr lang="en-US" sz="1600" b="1">
                <a:sym typeface="+mn-ea"/>
              </a:rPr>
              <a:t>A</a:t>
            </a:r>
            <a:endParaRPr lang="en-US" sz="1600" b="1">
              <a:sym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0801350" y="1583055"/>
            <a:ext cx="1447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ym typeface="+mn-ea"/>
              </a:rPr>
              <a:t>组学</a:t>
            </a:r>
            <a:r>
              <a:rPr lang="en-US" altLang="zh-CN" sz="1600" b="1">
                <a:sym typeface="+mn-ea"/>
              </a:rPr>
              <a:t>B</a:t>
            </a:r>
            <a:endParaRPr lang="en-US" altLang="zh-CN" sz="1600" b="1">
              <a:sym typeface="+mn-ea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0593070" y="1641475"/>
            <a:ext cx="208280" cy="208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763645" y="1422400"/>
            <a:ext cx="1301750" cy="914400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组学</a:t>
            </a:r>
            <a:r>
              <a:rPr lang="en-US" altLang="zh-CN" b="1">
                <a:solidFill>
                  <a:schemeClr val="tx1"/>
                </a:solidFill>
              </a:rPr>
              <a:t>A</a:t>
            </a:r>
            <a:r>
              <a:rPr lang="en-US" altLang="zh-CN" b="1" baseline="30000">
                <a:solidFill>
                  <a:schemeClr val="tx1"/>
                </a:solidFill>
              </a:rPr>
              <a:t>’</a:t>
            </a:r>
            <a:endParaRPr lang="en-US" altLang="zh-CN" b="1" baseline="3000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68090" y="2649855"/>
            <a:ext cx="1296670" cy="1903095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组学</a:t>
            </a:r>
            <a:r>
              <a:rPr lang="en-US" altLang="zh-CN" b="1">
                <a:solidFill>
                  <a:schemeClr val="tx1"/>
                </a:solidFill>
              </a:rPr>
              <a:t>B</a:t>
            </a:r>
            <a:r>
              <a:rPr lang="en-US" altLang="zh-CN" b="1" baseline="30000">
                <a:solidFill>
                  <a:schemeClr val="tx1"/>
                </a:solidFill>
              </a:rPr>
              <a:t>’</a:t>
            </a:r>
            <a:endParaRPr lang="en-US" altLang="zh-CN" b="1" baseline="30000">
              <a:solidFill>
                <a:schemeClr val="tx1"/>
              </a:solidFill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5442585" y="2240915"/>
            <a:ext cx="647700" cy="504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 noChangeArrowheads="1"/>
          </p:cNvSpPr>
          <p:nvPr/>
        </p:nvSpPr>
        <p:spPr bwMode="auto">
          <a:xfrm>
            <a:off x="688340" y="4634865"/>
            <a:ext cx="10768330" cy="129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主流方法（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seurat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LIGER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）先进行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特征转换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，统一特征空间，然后在转换空间内校正数据集之间的差异，学习整合的细胞表示。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96055" y="1054100"/>
            <a:ext cx="106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</a:t>
            </a:r>
            <a:r>
              <a:rPr lang="zh-CN" altLang="en-US"/>
              <a:t>特征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415030" y="1369695"/>
            <a:ext cx="442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en-US" altLang="zh-CN" baseline="-25000"/>
              <a:t>1</a:t>
            </a:r>
            <a:r>
              <a:rPr lang="zh-CN" altLang="en-US"/>
              <a:t>细胞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415030" y="3155950"/>
            <a:ext cx="442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en-US" altLang="zh-CN" baseline="-25000"/>
              <a:t>2</a:t>
            </a:r>
            <a:r>
              <a:rPr lang="zh-CN" altLang="en-US"/>
              <a:t>细胞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非配对多组学整合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23595" y="1151890"/>
            <a:ext cx="1885950" cy="1122680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组学</a:t>
            </a:r>
            <a:r>
              <a:rPr lang="en-US" altLang="zh-CN" b="1">
                <a:solidFill>
                  <a:schemeClr val="tx1"/>
                </a:solidFill>
              </a:rPr>
              <a:t>A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4395" y="2865755"/>
            <a:ext cx="1219835" cy="1903095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组学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B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231900" y="783590"/>
            <a:ext cx="106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</a:t>
            </a:r>
            <a:r>
              <a:rPr lang="en-US" altLang="zh-CN" baseline="-25000">
                <a:sym typeface="+mn-ea"/>
              </a:rPr>
              <a:t>1</a:t>
            </a:r>
            <a:r>
              <a:rPr lang="zh-CN" altLang="en-US"/>
              <a:t>特征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24890" y="2497455"/>
            <a:ext cx="106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</a:t>
            </a:r>
            <a:r>
              <a:rPr lang="en-US" altLang="zh-CN" baseline="-25000">
                <a:sym typeface="+mn-ea"/>
              </a:rPr>
              <a:t>2</a:t>
            </a:r>
            <a:r>
              <a:rPr lang="zh-CN" altLang="en-US"/>
              <a:t>特征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55930" y="1352550"/>
            <a:ext cx="442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en-US" altLang="zh-CN" baseline="-25000"/>
              <a:t>1</a:t>
            </a:r>
            <a:r>
              <a:rPr lang="zh-CN" altLang="en-US"/>
              <a:t>细胞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4825" y="3356610"/>
            <a:ext cx="442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en-US" altLang="zh-CN" baseline="-25000"/>
              <a:t>2</a:t>
            </a:r>
            <a:r>
              <a:rPr lang="zh-CN" altLang="en-US"/>
              <a:t>细胞</a:t>
            </a:r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1500000">
            <a:off x="2889885" y="1613535"/>
            <a:ext cx="647700" cy="504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19920000">
            <a:off x="2898775" y="3480435"/>
            <a:ext cx="568325" cy="504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6448425" y="1146810"/>
            <a:ext cx="5217795" cy="2985135"/>
          </a:xfrm>
          <a:prstGeom prst="roundRect">
            <a:avLst/>
          </a:prstGeom>
          <a:noFill/>
          <a:ln w="28575"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890385" y="162242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748780" y="193929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7276465" y="207200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748780" y="254000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353300" y="254000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7256145" y="1642745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7047865" y="2299335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7580630" y="2299335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7047865" y="2783205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807325" y="171704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665720" y="203390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193405" y="216662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7665720" y="263461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8270240" y="263461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8173085" y="1737360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7964805" y="2393950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8497570" y="2393950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964805" y="2877820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641205" y="240347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499600" y="272034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027285" y="285305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9499600" y="332105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104120" y="332105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10006965" y="2423795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9798685" y="3080385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0331450" y="3080385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9798685" y="3564255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558145" y="249809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416540" y="281495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944225" y="294767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416540" y="341566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021060" y="341566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10923905" y="2518410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10715625" y="3175000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11248390" y="3175000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10715625" y="3658870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8352155" y="1348740"/>
            <a:ext cx="1447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 b="1">
                <a:solidFill>
                  <a:schemeClr val="accent1"/>
                </a:solidFill>
                <a:sym typeface="+mn-ea"/>
              </a:rPr>
              <a:t>细胞类型</a:t>
            </a:r>
            <a:r>
              <a:rPr lang="en-US" altLang="zh-CN" sz="1600" b="1">
                <a:solidFill>
                  <a:schemeClr val="accent1"/>
                </a:solidFill>
                <a:sym typeface="+mn-ea"/>
              </a:rPr>
              <a:t>1</a:t>
            </a:r>
            <a:endParaRPr lang="en-US" altLang="zh-CN" sz="1600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8421370" y="3499485"/>
            <a:ext cx="1447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 b="1">
                <a:solidFill>
                  <a:schemeClr val="accent2"/>
                </a:solidFill>
                <a:sym typeface="+mn-ea"/>
              </a:rPr>
              <a:t>细胞类型</a:t>
            </a:r>
            <a:r>
              <a:rPr lang="en-US" altLang="zh-CN" sz="1600" b="1">
                <a:solidFill>
                  <a:schemeClr val="accent2"/>
                </a:solidFill>
                <a:sym typeface="+mn-ea"/>
              </a:rPr>
              <a:t>2</a:t>
            </a:r>
            <a:endParaRPr lang="en-US" altLang="zh-CN" sz="1600" b="1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10574020" y="1348740"/>
            <a:ext cx="227330" cy="2273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10785475" y="1294130"/>
            <a:ext cx="1447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ym typeface="+mn-ea"/>
              </a:rPr>
              <a:t>组学</a:t>
            </a:r>
            <a:r>
              <a:rPr lang="en-US" sz="1600" b="1">
                <a:sym typeface="+mn-ea"/>
              </a:rPr>
              <a:t>A</a:t>
            </a:r>
            <a:endParaRPr lang="en-US" sz="1600" b="1">
              <a:sym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0801350" y="1583055"/>
            <a:ext cx="1447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ym typeface="+mn-ea"/>
              </a:rPr>
              <a:t>组学</a:t>
            </a:r>
            <a:r>
              <a:rPr lang="en-US" altLang="zh-CN" sz="1600" b="1">
                <a:sym typeface="+mn-ea"/>
              </a:rPr>
              <a:t>B</a:t>
            </a:r>
            <a:endParaRPr lang="en-US" altLang="zh-CN" sz="1600" b="1">
              <a:sym typeface="+mn-ea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0593070" y="1641475"/>
            <a:ext cx="208280" cy="208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763645" y="1422400"/>
            <a:ext cx="1301750" cy="914400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组学</a:t>
            </a:r>
            <a:r>
              <a:rPr lang="en-US" altLang="zh-CN" b="1">
                <a:solidFill>
                  <a:schemeClr val="tx1"/>
                </a:solidFill>
              </a:rPr>
              <a:t>A</a:t>
            </a:r>
            <a:r>
              <a:rPr lang="en-US" altLang="zh-CN" b="1" baseline="30000">
                <a:solidFill>
                  <a:schemeClr val="tx1"/>
                </a:solidFill>
              </a:rPr>
              <a:t>’</a:t>
            </a:r>
            <a:endParaRPr lang="en-US" altLang="zh-CN" b="1" baseline="3000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68090" y="2649855"/>
            <a:ext cx="1296670" cy="1903095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组学</a:t>
            </a:r>
            <a:r>
              <a:rPr lang="en-US" altLang="zh-CN" b="1">
                <a:solidFill>
                  <a:schemeClr val="tx1"/>
                </a:solidFill>
              </a:rPr>
              <a:t>B</a:t>
            </a:r>
            <a:r>
              <a:rPr lang="en-US" altLang="zh-CN" b="1" baseline="30000">
                <a:solidFill>
                  <a:schemeClr val="tx1"/>
                </a:solidFill>
              </a:rPr>
              <a:t>’</a:t>
            </a:r>
            <a:endParaRPr lang="en-US" altLang="zh-CN" b="1" baseline="30000">
              <a:solidFill>
                <a:schemeClr val="tx1"/>
              </a:solidFill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5442585" y="2240915"/>
            <a:ext cx="647700" cy="504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 noChangeArrowheads="1"/>
          </p:cNvSpPr>
          <p:nvPr/>
        </p:nvSpPr>
        <p:spPr bwMode="auto">
          <a:xfrm>
            <a:off x="175895" y="5563870"/>
            <a:ext cx="10768330" cy="129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主流方法（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seurat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LIGER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）先进行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特征转换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，统一特征空间，然后在转换空间内校正数据集之间的差异，学习整合的细胞表示。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96055" y="1054100"/>
            <a:ext cx="106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</a:t>
            </a:r>
            <a:r>
              <a:rPr lang="zh-CN" altLang="en-US"/>
              <a:t>特征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415030" y="1369695"/>
            <a:ext cx="442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en-US" altLang="zh-CN" baseline="-25000"/>
              <a:t>1</a:t>
            </a:r>
            <a:r>
              <a:rPr lang="zh-CN" altLang="en-US"/>
              <a:t>细胞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415030" y="3155950"/>
            <a:ext cx="442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en-US" altLang="zh-CN" baseline="-25000"/>
              <a:t>2</a:t>
            </a:r>
            <a:r>
              <a:rPr lang="zh-CN" altLang="en-US"/>
              <a:t>细胞</a:t>
            </a:r>
            <a:endParaRPr lang="zh-CN" altLang="en-US"/>
          </a:p>
        </p:txBody>
      </p:sp>
      <p:pic>
        <p:nvPicPr>
          <p:cNvPr id="118" name="图片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504508" y="714375"/>
            <a:ext cx="5934075" cy="4857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图片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6748780" y="688975"/>
            <a:ext cx="5367655" cy="54794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非配对多组学整合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23595" y="1151890"/>
            <a:ext cx="1885950" cy="1122680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组学</a:t>
            </a:r>
            <a:r>
              <a:rPr lang="en-US" altLang="zh-CN" b="1">
                <a:solidFill>
                  <a:schemeClr val="tx1"/>
                </a:solidFill>
              </a:rPr>
              <a:t>A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4395" y="2865755"/>
            <a:ext cx="1219835" cy="1903095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组学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B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231900" y="783590"/>
            <a:ext cx="106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</a:t>
            </a:r>
            <a:r>
              <a:rPr lang="en-US" altLang="zh-CN" baseline="-25000">
                <a:sym typeface="+mn-ea"/>
              </a:rPr>
              <a:t>1</a:t>
            </a:r>
            <a:r>
              <a:rPr lang="zh-CN" altLang="en-US"/>
              <a:t>特征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24890" y="2497455"/>
            <a:ext cx="106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</a:t>
            </a:r>
            <a:r>
              <a:rPr lang="en-US" altLang="zh-CN" baseline="-25000">
                <a:sym typeface="+mn-ea"/>
              </a:rPr>
              <a:t>2</a:t>
            </a:r>
            <a:r>
              <a:rPr lang="zh-CN" altLang="en-US"/>
              <a:t>特征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55930" y="1352550"/>
            <a:ext cx="442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en-US" altLang="zh-CN" baseline="-25000"/>
              <a:t>1</a:t>
            </a:r>
            <a:r>
              <a:rPr lang="zh-CN" altLang="en-US"/>
              <a:t>细胞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4825" y="3356610"/>
            <a:ext cx="442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en-US" altLang="zh-CN" baseline="-25000"/>
              <a:t>2</a:t>
            </a:r>
            <a:r>
              <a:rPr lang="zh-CN" altLang="en-US"/>
              <a:t>细胞</a:t>
            </a:r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1500000">
            <a:off x="2889885" y="1613535"/>
            <a:ext cx="647700" cy="504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19920000">
            <a:off x="2898775" y="3480435"/>
            <a:ext cx="568325" cy="504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6448425" y="1146810"/>
            <a:ext cx="5217795" cy="2985135"/>
          </a:xfrm>
          <a:prstGeom prst="roundRect">
            <a:avLst/>
          </a:prstGeom>
          <a:noFill/>
          <a:ln w="28575"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890385" y="162242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748780" y="193929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7276465" y="207200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748780" y="254000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353300" y="254000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7256145" y="1642745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7047865" y="2299335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7580630" y="2299335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7047865" y="2783205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807325" y="171704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665720" y="203390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193405" y="2166620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7665720" y="263461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8270240" y="2634615"/>
            <a:ext cx="227330" cy="227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8173085" y="1737360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7964805" y="2393950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8497570" y="2393950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964805" y="2877820"/>
            <a:ext cx="208280" cy="20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641205" y="240347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499600" y="272034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027285" y="285305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9499600" y="332105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104120" y="332105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10006965" y="2423795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9798685" y="3080385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0331450" y="3080385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9798685" y="3564255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558145" y="249809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416540" y="281495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944225" y="2947670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416540" y="341566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021060" y="3415665"/>
            <a:ext cx="227330" cy="2273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10923905" y="2518410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10715625" y="3175000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11248390" y="3175000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10715625" y="3658870"/>
            <a:ext cx="208280" cy="208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8352155" y="1348740"/>
            <a:ext cx="1447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 b="1">
                <a:solidFill>
                  <a:schemeClr val="accent1"/>
                </a:solidFill>
                <a:sym typeface="+mn-ea"/>
              </a:rPr>
              <a:t>细胞类型</a:t>
            </a:r>
            <a:r>
              <a:rPr lang="en-US" altLang="zh-CN" sz="1600" b="1">
                <a:solidFill>
                  <a:schemeClr val="accent1"/>
                </a:solidFill>
                <a:sym typeface="+mn-ea"/>
              </a:rPr>
              <a:t>1</a:t>
            </a:r>
            <a:endParaRPr lang="en-US" altLang="zh-CN" sz="1600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8421370" y="3499485"/>
            <a:ext cx="1447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 b="1">
                <a:solidFill>
                  <a:schemeClr val="accent2"/>
                </a:solidFill>
                <a:sym typeface="+mn-ea"/>
              </a:rPr>
              <a:t>细胞类型</a:t>
            </a:r>
            <a:r>
              <a:rPr lang="en-US" altLang="zh-CN" sz="1600" b="1">
                <a:solidFill>
                  <a:schemeClr val="accent2"/>
                </a:solidFill>
                <a:sym typeface="+mn-ea"/>
              </a:rPr>
              <a:t>2</a:t>
            </a:r>
            <a:endParaRPr lang="en-US" altLang="zh-CN" sz="1600" b="1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10574020" y="1348740"/>
            <a:ext cx="227330" cy="2273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10785475" y="1294130"/>
            <a:ext cx="1447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ym typeface="+mn-ea"/>
              </a:rPr>
              <a:t>组学</a:t>
            </a:r>
            <a:r>
              <a:rPr lang="en-US" sz="1600" b="1">
                <a:sym typeface="+mn-ea"/>
              </a:rPr>
              <a:t>A</a:t>
            </a:r>
            <a:endParaRPr lang="en-US" sz="1600" b="1">
              <a:sym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0801350" y="1583055"/>
            <a:ext cx="1447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ym typeface="+mn-ea"/>
              </a:rPr>
              <a:t>组学</a:t>
            </a:r>
            <a:r>
              <a:rPr lang="en-US" altLang="zh-CN" sz="1600" b="1">
                <a:sym typeface="+mn-ea"/>
              </a:rPr>
              <a:t>B</a:t>
            </a:r>
            <a:endParaRPr lang="en-US" altLang="zh-CN" sz="1600" b="1">
              <a:sym typeface="+mn-ea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0593070" y="1641475"/>
            <a:ext cx="208280" cy="208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763645" y="1422400"/>
            <a:ext cx="1301750" cy="914400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组学</a:t>
            </a:r>
            <a:r>
              <a:rPr lang="en-US" altLang="zh-CN" b="1">
                <a:solidFill>
                  <a:schemeClr val="tx1"/>
                </a:solidFill>
              </a:rPr>
              <a:t>A</a:t>
            </a:r>
            <a:r>
              <a:rPr lang="en-US" altLang="zh-CN" b="1" baseline="30000">
                <a:solidFill>
                  <a:schemeClr val="tx1"/>
                </a:solidFill>
              </a:rPr>
              <a:t>’</a:t>
            </a:r>
            <a:endParaRPr lang="en-US" altLang="zh-CN" b="1" baseline="3000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68090" y="2649855"/>
            <a:ext cx="1296670" cy="1903095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组学</a:t>
            </a:r>
            <a:r>
              <a:rPr lang="en-US" altLang="zh-CN" b="1">
                <a:solidFill>
                  <a:schemeClr val="tx1"/>
                </a:solidFill>
              </a:rPr>
              <a:t>B</a:t>
            </a:r>
            <a:r>
              <a:rPr lang="en-US" altLang="zh-CN" b="1" baseline="30000">
                <a:solidFill>
                  <a:schemeClr val="tx1"/>
                </a:solidFill>
              </a:rPr>
              <a:t>’</a:t>
            </a:r>
            <a:endParaRPr lang="en-US" altLang="zh-CN" b="1" baseline="30000">
              <a:solidFill>
                <a:schemeClr val="tx1"/>
              </a:solidFill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5442585" y="2240915"/>
            <a:ext cx="647700" cy="504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 noChangeArrowheads="1"/>
          </p:cNvSpPr>
          <p:nvPr/>
        </p:nvSpPr>
        <p:spPr bwMode="auto">
          <a:xfrm>
            <a:off x="688340" y="4634865"/>
            <a:ext cx="10768330" cy="129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主流方法（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seurat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LIGER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）先进行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特征转换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，统一特征空间，然后在转换空间内校正数据集之间的差异，学习整合的细胞表示。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96055" y="1054100"/>
            <a:ext cx="106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</a:t>
            </a:r>
            <a:r>
              <a:rPr lang="zh-CN" altLang="en-US"/>
              <a:t>特征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415030" y="1369695"/>
            <a:ext cx="442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en-US" altLang="zh-CN" baseline="-25000"/>
              <a:t>1</a:t>
            </a:r>
            <a:r>
              <a:rPr lang="zh-CN" altLang="en-US"/>
              <a:t>细胞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415030" y="3155950"/>
            <a:ext cx="442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en-US" altLang="zh-CN" baseline="-25000"/>
              <a:t>2</a:t>
            </a:r>
            <a:r>
              <a:rPr lang="zh-CN" altLang="en-US"/>
              <a:t>细胞</a:t>
            </a:r>
            <a:endParaRPr lang="zh-CN" altLang="en-US"/>
          </a:p>
        </p:txBody>
      </p:sp>
      <p:sp>
        <p:nvSpPr>
          <p:cNvPr id="12" name="标题 1"/>
          <p:cNvSpPr txBox="1">
            <a:spLocks noChangeArrowheads="1"/>
          </p:cNvSpPr>
          <p:nvPr/>
        </p:nvSpPr>
        <p:spPr bwMode="auto">
          <a:xfrm>
            <a:off x="688340" y="5815965"/>
            <a:ext cx="10768330" cy="129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特征转换会造成</a:t>
            </a:r>
            <a:r>
              <a:rPr 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信息损失</a:t>
            </a:r>
            <a:endParaRPr lang="zh-CN" sz="24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7" name="图片 116"/>
          <p:cNvPicPr/>
          <p:nvPr/>
        </p:nvPicPr>
        <p:blipFill>
          <a:blip r:embed="rId1"/>
          <a:srcRect r="38819" b="42593"/>
          <a:stretch>
            <a:fillRect/>
          </a:stretch>
        </p:blipFill>
        <p:spPr>
          <a:xfrm>
            <a:off x="5747385" y="215265"/>
            <a:ext cx="5918835" cy="6127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0" y="6551295"/>
            <a:ext cx="1240853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Chen H, Lareau C, Andreani T, et al. Assessment of computational methods for the analysis of single-cell ATAC-seq data[J]. Genome biology, 2019, 20(1): 1-25.</a:t>
            </a:r>
            <a:endParaRPr lang="zh-CN" altLang="en-US" sz="1400"/>
          </a:p>
        </p:txBody>
      </p:sp>
      <p:sp>
        <p:nvSpPr>
          <p:cNvPr id="15" name="矩形 14"/>
          <p:cNvSpPr/>
          <p:nvPr/>
        </p:nvSpPr>
        <p:spPr>
          <a:xfrm>
            <a:off x="5881370" y="3879850"/>
            <a:ext cx="5651500" cy="888365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非配对多组学整合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表格 15"/>
          <p:cNvGraphicFramePr/>
          <p:nvPr>
            <p:custDataLst>
              <p:tags r:id="rId1"/>
            </p:custDataLst>
          </p:nvPr>
        </p:nvGraphicFramePr>
        <p:xfrm>
          <a:off x="457200" y="812800"/>
          <a:ext cx="1109662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325"/>
                <a:gridCol w="2219325"/>
                <a:gridCol w="2219325"/>
                <a:gridCol w="2219325"/>
                <a:gridCol w="221932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方法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无需特征转换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调控解释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超过两种组学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计算效率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Seurat v3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LIGER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Online iNMF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bindSC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MMD-MA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UnionCom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Pamona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37305"/>
            <a:ext cx="6553835" cy="28390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非配对多组学整合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0" name="图片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2008505" y="654685"/>
            <a:ext cx="8174990" cy="62033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非配对多组学整合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0" name="图片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929005" y="654685"/>
            <a:ext cx="8174990" cy="620331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0" name="组合 89"/>
          <p:cNvGrpSpPr/>
          <p:nvPr/>
        </p:nvGrpSpPr>
        <p:grpSpPr>
          <a:xfrm>
            <a:off x="6568440" y="195580"/>
            <a:ext cx="5781040" cy="2984500"/>
            <a:chOff x="10344" y="308"/>
            <a:chExt cx="9104" cy="4700"/>
          </a:xfrm>
        </p:grpSpPr>
        <p:sp>
          <p:nvSpPr>
            <p:cNvPr id="27" name="圆角矩形 26"/>
            <p:cNvSpPr/>
            <p:nvPr/>
          </p:nvSpPr>
          <p:spPr>
            <a:xfrm>
              <a:off x="10344" y="308"/>
              <a:ext cx="8217" cy="4701"/>
            </a:xfrm>
            <a:prstGeom prst="roundRect">
              <a:avLst/>
            </a:prstGeom>
            <a:solidFill>
              <a:schemeClr val="bg1"/>
            </a:solidFill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1011" y="1035"/>
              <a:ext cx="358" cy="3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0788" y="1534"/>
              <a:ext cx="358" cy="3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1619" y="1743"/>
              <a:ext cx="358" cy="3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0788" y="2480"/>
              <a:ext cx="358" cy="3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1740" y="2480"/>
              <a:ext cx="358" cy="3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1587" y="1067"/>
              <a:ext cx="328" cy="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1259" y="2101"/>
              <a:ext cx="328" cy="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098" y="2101"/>
              <a:ext cx="328" cy="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1259" y="2863"/>
              <a:ext cx="328" cy="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2455" y="1184"/>
              <a:ext cx="358" cy="3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2232" y="1683"/>
              <a:ext cx="358" cy="3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13063" y="1892"/>
              <a:ext cx="358" cy="3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2232" y="2629"/>
              <a:ext cx="358" cy="3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3184" y="2629"/>
              <a:ext cx="358" cy="3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3031" y="1216"/>
              <a:ext cx="328" cy="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2703" y="2250"/>
              <a:ext cx="328" cy="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3542" y="2250"/>
              <a:ext cx="328" cy="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12703" y="3012"/>
              <a:ext cx="328" cy="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5343" y="2265"/>
              <a:ext cx="358" cy="3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15120" y="2764"/>
              <a:ext cx="358" cy="3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15951" y="2973"/>
              <a:ext cx="358" cy="3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15120" y="3710"/>
              <a:ext cx="358" cy="3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6072" y="3710"/>
              <a:ext cx="358" cy="3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15919" y="2297"/>
              <a:ext cx="328" cy="3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15591" y="3331"/>
              <a:ext cx="328" cy="3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16430" y="3331"/>
              <a:ext cx="328" cy="3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15591" y="4093"/>
              <a:ext cx="328" cy="3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6787" y="2414"/>
              <a:ext cx="358" cy="3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6564" y="2913"/>
              <a:ext cx="358" cy="3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7395" y="3122"/>
              <a:ext cx="358" cy="3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6564" y="3859"/>
              <a:ext cx="358" cy="3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17516" y="3859"/>
              <a:ext cx="358" cy="3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7363" y="2446"/>
              <a:ext cx="328" cy="3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17035" y="3480"/>
              <a:ext cx="328" cy="3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7874" y="3480"/>
              <a:ext cx="328" cy="3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7035" y="4242"/>
              <a:ext cx="328" cy="3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3313" y="604"/>
              <a:ext cx="227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sz="1600" b="1">
                  <a:solidFill>
                    <a:schemeClr val="accent1"/>
                  </a:solidFill>
                  <a:sym typeface="+mn-ea"/>
                </a:rPr>
                <a:t>细胞类型</a:t>
              </a:r>
              <a:r>
                <a:rPr lang="en-US" altLang="zh-CN" sz="1600" b="1">
                  <a:solidFill>
                    <a:schemeClr val="accent1"/>
                  </a:solidFill>
                  <a:sym typeface="+mn-ea"/>
                </a:rPr>
                <a:t>1</a:t>
              </a:r>
              <a:endParaRPr lang="en-US" altLang="zh-CN" sz="1600" b="1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3422" y="3991"/>
              <a:ext cx="227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sz="1600" b="1">
                  <a:solidFill>
                    <a:schemeClr val="accent2"/>
                  </a:solidFill>
                  <a:sym typeface="+mn-ea"/>
                </a:rPr>
                <a:t>细胞类型</a:t>
              </a:r>
              <a:r>
                <a:rPr lang="en-US" altLang="zh-CN" sz="1600" b="1">
                  <a:solidFill>
                    <a:schemeClr val="accent2"/>
                  </a:solidFill>
                  <a:sym typeface="+mn-ea"/>
                </a:rPr>
                <a:t>2</a:t>
              </a:r>
              <a:endParaRPr lang="en-US" altLang="zh-CN" sz="1600" b="1">
                <a:solidFill>
                  <a:schemeClr val="accent2"/>
                </a:solidFill>
                <a:sym typeface="+mn-ea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16812" y="604"/>
              <a:ext cx="358" cy="3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7145" y="518"/>
              <a:ext cx="227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b="1">
                  <a:solidFill>
                    <a:schemeClr val="tx1"/>
                  </a:solidFill>
                  <a:sym typeface="+mn-ea"/>
                </a:rPr>
                <a:t>组学</a:t>
              </a:r>
              <a:r>
                <a:rPr lang="en-US" sz="1600" b="1">
                  <a:solidFill>
                    <a:schemeClr val="tx1"/>
                  </a:solidFill>
                  <a:sym typeface="+mn-ea"/>
                </a:rPr>
                <a:t>A</a:t>
              </a:r>
              <a:endParaRPr lang="en-US" sz="1600" b="1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7170" y="973"/>
              <a:ext cx="227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b="1">
                  <a:solidFill>
                    <a:schemeClr val="tx1"/>
                  </a:solidFill>
                  <a:sym typeface="+mn-ea"/>
                </a:rPr>
                <a:t>组学</a:t>
              </a:r>
              <a:r>
                <a:rPr lang="en-US" altLang="zh-CN" sz="1600" b="1">
                  <a:solidFill>
                    <a:schemeClr val="tx1"/>
                  </a:solidFill>
                  <a:sym typeface="+mn-ea"/>
                </a:rPr>
                <a:t>B</a:t>
              </a:r>
              <a:endParaRPr lang="en-US" altLang="zh-CN" sz="1600" b="1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16842" y="1065"/>
              <a:ext cx="328" cy="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569075" y="3637280"/>
            <a:ext cx="5781040" cy="2984500"/>
            <a:chOff x="1924" y="5528"/>
            <a:chExt cx="9104" cy="4700"/>
          </a:xfrm>
        </p:grpSpPr>
        <p:sp>
          <p:nvSpPr>
            <p:cNvPr id="2" name="圆角矩形 1"/>
            <p:cNvSpPr/>
            <p:nvPr/>
          </p:nvSpPr>
          <p:spPr>
            <a:xfrm>
              <a:off x="1924" y="5528"/>
              <a:ext cx="8217" cy="4701"/>
            </a:xfrm>
            <a:prstGeom prst="roundRect">
              <a:avLst/>
            </a:prstGeom>
            <a:solidFill>
              <a:schemeClr val="bg1"/>
            </a:solidFill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591" y="6255"/>
              <a:ext cx="358" cy="3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2368" y="6754"/>
              <a:ext cx="358" cy="3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3199" y="6963"/>
              <a:ext cx="358" cy="3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368" y="7700"/>
              <a:ext cx="358" cy="3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320" y="7700"/>
              <a:ext cx="358" cy="3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167" y="6287"/>
              <a:ext cx="328" cy="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839" y="7321"/>
              <a:ext cx="328" cy="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678" y="7321"/>
              <a:ext cx="328" cy="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839" y="8083"/>
              <a:ext cx="328" cy="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035" y="6404"/>
              <a:ext cx="358" cy="3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812" y="6903"/>
              <a:ext cx="358" cy="3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643" y="7112"/>
              <a:ext cx="358" cy="3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812" y="7849"/>
              <a:ext cx="358" cy="3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764" y="7849"/>
              <a:ext cx="358" cy="3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611" y="6436"/>
              <a:ext cx="328" cy="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283" y="7470"/>
              <a:ext cx="328" cy="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122" y="7470"/>
              <a:ext cx="328" cy="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283" y="8232"/>
              <a:ext cx="328" cy="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923" y="7485"/>
              <a:ext cx="358" cy="3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700" y="7984"/>
              <a:ext cx="358" cy="3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7531" y="8193"/>
              <a:ext cx="358" cy="3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6700" y="8930"/>
              <a:ext cx="358" cy="3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7652" y="8930"/>
              <a:ext cx="358" cy="3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499" y="7517"/>
              <a:ext cx="328" cy="3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171" y="8551"/>
              <a:ext cx="328" cy="3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8010" y="8551"/>
              <a:ext cx="328" cy="3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7171" y="9313"/>
              <a:ext cx="328" cy="3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8367" y="7634"/>
              <a:ext cx="358" cy="3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8144" y="8133"/>
              <a:ext cx="358" cy="3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8975" y="8342"/>
              <a:ext cx="358" cy="3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8144" y="9079"/>
              <a:ext cx="358" cy="3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9096" y="9079"/>
              <a:ext cx="358" cy="3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8943" y="7666"/>
              <a:ext cx="328" cy="3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615" y="8700"/>
              <a:ext cx="328" cy="3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9454" y="8700"/>
              <a:ext cx="328" cy="3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8615" y="9462"/>
              <a:ext cx="328" cy="3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4893" y="5824"/>
              <a:ext cx="227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sz="1600" b="1">
                  <a:solidFill>
                    <a:schemeClr val="accent1"/>
                  </a:solidFill>
                  <a:sym typeface="+mn-ea"/>
                </a:rPr>
                <a:t>细胞类型</a:t>
              </a:r>
              <a:r>
                <a:rPr lang="en-US" altLang="zh-CN" sz="1600" b="1">
                  <a:solidFill>
                    <a:schemeClr val="accent1"/>
                  </a:solidFill>
                  <a:sym typeface="+mn-ea"/>
                </a:rPr>
                <a:t>1</a:t>
              </a:r>
              <a:endParaRPr lang="en-US" altLang="zh-CN" sz="1600" b="1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5002" y="9211"/>
              <a:ext cx="227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sz="1600" b="1">
                  <a:solidFill>
                    <a:schemeClr val="accent2"/>
                  </a:solidFill>
                  <a:sym typeface="+mn-ea"/>
                </a:rPr>
                <a:t>细胞类型</a:t>
              </a:r>
              <a:r>
                <a:rPr lang="en-US" altLang="zh-CN" sz="1600" b="1">
                  <a:solidFill>
                    <a:schemeClr val="accent2"/>
                  </a:solidFill>
                  <a:sym typeface="+mn-ea"/>
                </a:rPr>
                <a:t>2</a:t>
              </a:r>
              <a:endParaRPr lang="en-US" altLang="zh-CN" sz="1600" b="1">
                <a:solidFill>
                  <a:schemeClr val="accent2"/>
                </a:solidFill>
                <a:sym typeface="+mn-ea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8392" y="5824"/>
              <a:ext cx="358" cy="3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8725" y="5738"/>
              <a:ext cx="227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b="1">
                  <a:solidFill>
                    <a:schemeClr val="tx1"/>
                  </a:solidFill>
                  <a:sym typeface="+mn-ea"/>
                </a:rPr>
                <a:t>组学</a:t>
              </a:r>
              <a:r>
                <a:rPr lang="en-US" sz="1600" b="1">
                  <a:solidFill>
                    <a:schemeClr val="tx1"/>
                  </a:solidFill>
                  <a:sym typeface="+mn-ea"/>
                </a:rPr>
                <a:t>A</a:t>
              </a:r>
              <a:endParaRPr lang="en-US" sz="1600" b="1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8750" y="6193"/>
              <a:ext cx="227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b="1">
                  <a:solidFill>
                    <a:schemeClr val="tx1"/>
                  </a:solidFill>
                  <a:sym typeface="+mn-ea"/>
                </a:rPr>
                <a:t>组学</a:t>
              </a:r>
              <a:r>
                <a:rPr lang="en-US" altLang="zh-CN" sz="1600" b="1">
                  <a:solidFill>
                    <a:schemeClr val="tx1"/>
                  </a:solidFill>
                  <a:sym typeface="+mn-ea"/>
                </a:rPr>
                <a:t>B</a:t>
              </a:r>
              <a:endParaRPr lang="en-US" altLang="zh-CN" sz="1600" b="1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8422" y="6285"/>
              <a:ext cx="328" cy="3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1" name="图片 90" descr="bec47d830c57d4ad9df583e947aa8fc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210" y="1875790"/>
            <a:ext cx="2167255" cy="1654810"/>
          </a:xfrm>
          <a:prstGeom prst="rect">
            <a:avLst/>
          </a:prstGeom>
        </p:spPr>
      </p:pic>
      <p:pic>
        <p:nvPicPr>
          <p:cNvPr id="92" name="图片 91" descr="45fe94311463052cfb1b694b9e6544f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670" y="5367020"/>
            <a:ext cx="1490980" cy="14909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非配对多组学整合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表格 15"/>
          <p:cNvGraphicFramePr/>
          <p:nvPr>
            <p:custDataLst>
              <p:tags r:id="rId1"/>
            </p:custDataLst>
          </p:nvPr>
        </p:nvGraphicFramePr>
        <p:xfrm>
          <a:off x="457200" y="812800"/>
          <a:ext cx="11096625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325"/>
                <a:gridCol w="2219325"/>
                <a:gridCol w="2219325"/>
                <a:gridCol w="2219325"/>
                <a:gridCol w="221932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方法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无需特征转换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调控解释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超过两种组学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计算效率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Seurat v3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LIGER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Online iNMF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bindSC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MMD-MA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UnionCom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Pamona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CoupledNMF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DC3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GLUE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√</a:t>
                      </a:r>
                      <a:endParaRPr lang="zh-CN" altLang="en-US"/>
                    </a:p>
                  </a:txBody>
                  <a:tcPr anchor="ctr" anchorCt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非配对多组学整合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00" y="0"/>
            <a:ext cx="3937000" cy="2264410"/>
          </a:xfrm>
          <a:prstGeom prst="rect">
            <a:avLst/>
          </a:prstGeom>
        </p:spPr>
      </p:pic>
      <p:pic>
        <p:nvPicPr>
          <p:cNvPr id="121" name="图片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05155"/>
            <a:ext cx="6552565" cy="6252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40" y="3158490"/>
            <a:ext cx="5899785" cy="24136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286700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基因转录调控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Win10系统截图快捷键是什么的介绍 - Google Chrome 2022_7_25 17_35_17"/>
          <p:cNvPicPr>
            <a:picLocks noChangeAspect="1"/>
          </p:cNvPicPr>
          <p:nvPr/>
        </p:nvPicPr>
        <p:blipFill>
          <a:blip r:embed="rId1"/>
          <a:srcRect l="20021" t="24279" r="32260" b="7942"/>
          <a:stretch>
            <a:fillRect/>
          </a:stretch>
        </p:blipFill>
        <p:spPr>
          <a:xfrm>
            <a:off x="579120" y="1339850"/>
            <a:ext cx="4531995" cy="34874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26481" t="6317" r="14870"/>
          <a:stretch>
            <a:fillRect/>
          </a:stretch>
        </p:blipFill>
        <p:spPr>
          <a:xfrm>
            <a:off x="6534785" y="1769110"/>
            <a:ext cx="5342255" cy="4403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52770" y="6582410"/>
            <a:ext cx="65392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Stuart T, Satija R. Integrative single-cell analysis[J]. Nature reviews genetics, 2019, 20(5): 257-272.</a:t>
            </a:r>
            <a:endParaRPr lang="zh-CN" altLang="en-US" sz="1200"/>
          </a:p>
        </p:txBody>
      </p:sp>
      <p:sp>
        <p:nvSpPr>
          <p:cNvPr id="12" name="文本框 11"/>
          <p:cNvSpPr txBox="1"/>
          <p:nvPr/>
        </p:nvSpPr>
        <p:spPr>
          <a:xfrm>
            <a:off x="154940" y="5088890"/>
            <a:ext cx="56565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 fontAlgn="auto">
              <a:spcAft>
                <a:spcPts val="1200"/>
              </a:spcAft>
            </a:pPr>
            <a:r>
              <a:rPr lang="zh-CN" altLang="en-US"/>
              <a:t>单细胞组学可以解释组织样品中的</a:t>
            </a:r>
            <a:r>
              <a:rPr lang="zh-CN" altLang="en-US" sz="2000" b="1">
                <a:solidFill>
                  <a:srgbClr val="FF0000"/>
                </a:solidFill>
              </a:rPr>
              <a:t>细胞异质性</a:t>
            </a:r>
            <a:r>
              <a:rPr lang="zh-CN" altLang="en-US"/>
              <a:t>。</a:t>
            </a:r>
            <a:endParaRPr lang="zh-CN" altLang="en-US"/>
          </a:p>
          <a:p>
            <a:pPr lvl="1" fontAlgn="auto">
              <a:spcAft>
                <a:spcPts val="1200"/>
              </a:spcAft>
            </a:pPr>
            <a:r>
              <a:rPr lang="zh-CN" altLang="en-US"/>
              <a:t>多种组学都已实现单细胞检测。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951980" y="996950"/>
            <a:ext cx="5656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 fontAlgn="auto">
              <a:spcAft>
                <a:spcPts val="1200"/>
              </a:spcAft>
            </a:pPr>
            <a:r>
              <a:rPr lang="en-US" altLang="zh-CN" sz="2800" b="1"/>
              <a:t>Bulk              Single-cell</a:t>
            </a:r>
            <a:endParaRPr lang="en-US" altLang="zh-CN" sz="2800" b="1"/>
          </a:p>
        </p:txBody>
      </p:sp>
      <p:sp>
        <p:nvSpPr>
          <p:cNvPr id="14" name="右箭头 13"/>
          <p:cNvSpPr/>
          <p:nvPr/>
        </p:nvSpPr>
        <p:spPr>
          <a:xfrm>
            <a:off x="8484235" y="1162050"/>
            <a:ext cx="876935" cy="191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非配对多组学整合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8095" y="1092200"/>
            <a:ext cx="8923020" cy="4673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非配对多组学整合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2" name="图片 121"/>
          <p:cNvPicPr/>
          <p:nvPr/>
        </p:nvPicPr>
        <p:blipFill>
          <a:blip r:embed="rId1"/>
          <a:srcRect t="37918"/>
          <a:stretch>
            <a:fillRect/>
          </a:stretch>
        </p:blipFill>
        <p:spPr>
          <a:xfrm>
            <a:off x="356235" y="1412875"/>
            <a:ext cx="11480165" cy="4975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非配对多组学整合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2" name="图片 121"/>
          <p:cNvPicPr/>
          <p:nvPr/>
        </p:nvPicPr>
        <p:blipFill>
          <a:blip r:embed="rId1"/>
          <a:srcRect t="37918"/>
          <a:stretch>
            <a:fillRect/>
          </a:stretch>
        </p:blipFill>
        <p:spPr>
          <a:xfrm>
            <a:off x="806450" y="2146300"/>
            <a:ext cx="10578465" cy="4584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5" name="图片 1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35890"/>
            <a:ext cx="7581900" cy="22390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非配对多组学整合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2" name="图片 121"/>
          <p:cNvPicPr/>
          <p:nvPr/>
        </p:nvPicPr>
        <p:blipFill>
          <a:blip r:embed="rId1"/>
          <a:srcRect t="-1111"/>
          <a:stretch>
            <a:fillRect/>
          </a:stretch>
        </p:blipFill>
        <p:spPr>
          <a:xfrm>
            <a:off x="44450" y="571500"/>
            <a:ext cx="8888730" cy="6273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标题 1"/>
          <p:cNvSpPr txBox="1">
            <a:spLocks noChangeArrowheads="1"/>
          </p:cNvSpPr>
          <p:nvPr/>
        </p:nvSpPr>
        <p:spPr bwMode="auto">
          <a:xfrm>
            <a:off x="1259840" y="824865"/>
            <a:ext cx="1788795" cy="723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包含先验调控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0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信息的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引导图</a:t>
            </a:r>
            <a:endParaRPr lang="zh-CN" altLang="en-US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非配对多组学整合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2" name="图片 121"/>
          <p:cNvPicPr/>
          <p:nvPr/>
        </p:nvPicPr>
        <p:blipFill>
          <a:blip r:embed="rId1"/>
          <a:srcRect t="-1111"/>
          <a:stretch>
            <a:fillRect/>
          </a:stretch>
        </p:blipFill>
        <p:spPr>
          <a:xfrm>
            <a:off x="44450" y="571500"/>
            <a:ext cx="8888730" cy="6273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标题 1"/>
          <p:cNvSpPr txBox="1">
            <a:spLocks noChangeArrowheads="1"/>
          </p:cNvSpPr>
          <p:nvPr/>
        </p:nvSpPr>
        <p:spPr bwMode="auto">
          <a:xfrm>
            <a:off x="1259840" y="824865"/>
            <a:ext cx="1788795" cy="723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包含先验调控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0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信息的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引导图</a:t>
            </a:r>
            <a:endParaRPr lang="zh-CN" altLang="en-US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右弧形箭头 1"/>
          <p:cNvSpPr/>
          <p:nvPr/>
        </p:nvSpPr>
        <p:spPr>
          <a:xfrm flipV="1">
            <a:off x="8933180" y="2031365"/>
            <a:ext cx="850900" cy="212026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标题 1"/>
          <p:cNvSpPr txBox="1">
            <a:spLocks noChangeArrowheads="1"/>
          </p:cNvSpPr>
          <p:nvPr/>
        </p:nvSpPr>
        <p:spPr bwMode="auto">
          <a:xfrm>
            <a:off x="8689340" y="1447800"/>
            <a:ext cx="1788795" cy="723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调控推断</a:t>
            </a:r>
            <a:endParaRPr lang="zh-CN" altLang="en-US" sz="24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非配对多组学整合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4" name="图片 123"/>
          <p:cNvPicPr/>
          <p:nvPr/>
        </p:nvPicPr>
        <p:blipFill>
          <a:blip r:embed="rId1"/>
          <a:srcRect r="49241" b="52407"/>
          <a:stretch>
            <a:fillRect/>
          </a:stretch>
        </p:blipFill>
        <p:spPr>
          <a:xfrm>
            <a:off x="378460" y="714375"/>
            <a:ext cx="5921375" cy="4355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/>
          <p:nvPr/>
        </p:nvPicPr>
        <p:blipFill>
          <a:blip r:embed="rId1"/>
          <a:srcRect l="653" t="86728" r="54575" b="-459"/>
          <a:stretch>
            <a:fillRect/>
          </a:stretch>
        </p:blipFill>
        <p:spPr>
          <a:xfrm>
            <a:off x="575310" y="5146040"/>
            <a:ext cx="5222875" cy="12566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/>
          <p:nvPr/>
        </p:nvPicPr>
        <p:blipFill>
          <a:blip r:embed="rId1"/>
          <a:srcRect l="-218" t="47045" r="54467" b="13550"/>
          <a:stretch>
            <a:fillRect/>
          </a:stretch>
        </p:blipFill>
        <p:spPr>
          <a:xfrm>
            <a:off x="6045835" y="3076575"/>
            <a:ext cx="5337175" cy="36061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6718300" y="1484630"/>
            <a:ext cx="1168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开放区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8712200" y="1484630"/>
            <a:ext cx="1168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开放区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10236200" y="1484630"/>
            <a:ext cx="991235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/>
              <a:t>基因</a:t>
            </a:r>
            <a:endParaRPr lang="zh-CN"/>
          </a:p>
        </p:txBody>
      </p:sp>
      <p:cxnSp>
        <p:nvCxnSpPr>
          <p:cNvPr id="13" name="曲线连接符 12"/>
          <p:cNvCxnSpPr/>
          <p:nvPr/>
        </p:nvCxnSpPr>
        <p:spPr>
          <a:xfrm rot="16200000" flipH="1">
            <a:off x="10013950" y="728980"/>
            <a:ext cx="3175" cy="1435735"/>
          </a:xfrm>
          <a:prstGeom prst="curvedConnector3">
            <a:avLst>
              <a:gd name="adj1" fmla="val -746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7" idx="0"/>
            <a:endCxn id="9" idx="0"/>
          </p:cNvCxnSpPr>
          <p:nvPr/>
        </p:nvCxnSpPr>
        <p:spPr>
          <a:xfrm rot="16200000" flipH="1">
            <a:off x="9017000" y="-229870"/>
            <a:ext cx="3175" cy="3429635"/>
          </a:xfrm>
          <a:prstGeom prst="curvedConnector3">
            <a:avLst>
              <a:gd name="adj1" fmla="val -746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906000" y="938530"/>
            <a:ext cx="584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(+)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648700" y="976630"/>
            <a:ext cx="584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(+)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6616700" y="478155"/>
            <a:ext cx="1130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</a:rPr>
              <a:t>引导图：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63665" y="477520"/>
            <a:ext cx="4919345" cy="152844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标题 1"/>
          <p:cNvSpPr txBox="1">
            <a:spLocks noChangeArrowheads="1"/>
          </p:cNvSpPr>
          <p:nvPr/>
        </p:nvSpPr>
        <p:spPr bwMode="auto">
          <a:xfrm>
            <a:off x="7404100" y="2382520"/>
            <a:ext cx="3556635" cy="79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转录组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+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染色质开放组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标题 1"/>
          <p:cNvSpPr txBox="1">
            <a:spLocks noChangeArrowheads="1"/>
          </p:cNvSpPr>
          <p:nvPr/>
        </p:nvSpPr>
        <p:spPr bwMode="auto">
          <a:xfrm>
            <a:off x="7899400" y="426720"/>
            <a:ext cx="3556635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sz="1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开放区与基因本体（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启动子</a:t>
            </a:r>
            <a:r>
              <a:rPr lang="zh-CN" sz="16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）重叠</a:t>
            </a:r>
            <a:endParaRPr lang="zh-CN" sz="16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非配对多组学整合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4" name="图片 123"/>
          <p:cNvPicPr/>
          <p:nvPr/>
        </p:nvPicPr>
        <p:blipFill>
          <a:blip r:embed="rId1"/>
          <a:srcRect l="53018" t="-139" r="-620" b="64203"/>
          <a:stretch>
            <a:fillRect/>
          </a:stretch>
        </p:blipFill>
        <p:spPr>
          <a:xfrm>
            <a:off x="587375" y="1374775"/>
            <a:ext cx="5769610" cy="34169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/>
          <p:nvPr/>
        </p:nvPicPr>
        <p:blipFill>
          <a:blip r:embed="rId1"/>
          <a:srcRect l="653" t="86728" r="54575" b="-459"/>
          <a:stretch>
            <a:fillRect/>
          </a:stretch>
        </p:blipFill>
        <p:spPr>
          <a:xfrm>
            <a:off x="778510" y="4461510"/>
            <a:ext cx="5222875" cy="12566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/>
          <p:nvPr/>
        </p:nvPicPr>
        <p:blipFill>
          <a:blip r:embed="rId1"/>
          <a:srcRect l="47357" t="35249" r="-75" b="-11291"/>
          <a:stretch>
            <a:fillRect/>
          </a:stretch>
        </p:blipFill>
        <p:spPr>
          <a:xfrm>
            <a:off x="6356985" y="1568450"/>
            <a:ext cx="4994275" cy="565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标题 1"/>
          <p:cNvSpPr txBox="1">
            <a:spLocks noChangeArrowheads="1"/>
          </p:cNvSpPr>
          <p:nvPr/>
        </p:nvSpPr>
        <p:spPr bwMode="auto">
          <a:xfrm>
            <a:off x="1344930" y="1041400"/>
            <a:ext cx="4389120" cy="79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配对的金标准数据集评估（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error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 txBox="1">
            <a:spLocks noChangeArrowheads="1"/>
          </p:cNvSpPr>
          <p:nvPr/>
        </p:nvSpPr>
        <p:spPr bwMode="auto">
          <a:xfrm>
            <a:off x="7072630" y="1092200"/>
            <a:ext cx="3746500" cy="79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先验信息鲁棒性（引导图加噪声）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非配对多组学整合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5" name="图片 124"/>
          <p:cNvPicPr/>
          <p:nvPr/>
        </p:nvPicPr>
        <p:blipFill>
          <a:blip r:embed="rId1"/>
          <a:stretch>
            <a:fillRect/>
          </a:stretch>
        </p:blipFill>
        <p:spPr>
          <a:xfrm>
            <a:off x="2541905" y="546100"/>
            <a:ext cx="7108190" cy="57664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1"/>
          <p:cNvSpPr txBox="1">
            <a:spLocks noChangeArrowheads="1"/>
          </p:cNvSpPr>
          <p:nvPr/>
        </p:nvSpPr>
        <p:spPr bwMode="auto">
          <a:xfrm>
            <a:off x="50800" y="6312535"/>
            <a:ext cx="12457430" cy="79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人类胎儿全器官单细胞转录组和染色质开放组图谱（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Science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2020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细胞数量：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500w+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，细胞类型：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100+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>
            <a:spLocks noChangeArrowheads="1"/>
          </p:cNvSpPr>
          <p:nvPr/>
        </p:nvSpPr>
        <p:spPr bwMode="auto">
          <a:xfrm>
            <a:off x="660400" y="3033395"/>
            <a:ext cx="1725930" cy="79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Online iNMF</a:t>
            </a:r>
            <a:endParaRPr lang="en-US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非配对多组学整合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>
            <a:spLocks noChangeArrowheads="1"/>
          </p:cNvSpPr>
          <p:nvPr/>
        </p:nvSpPr>
        <p:spPr bwMode="auto">
          <a:xfrm>
            <a:off x="826135" y="1028700"/>
            <a:ext cx="4798695" cy="741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转录组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染色质开放组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甲基化组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6" name="图片 125"/>
          <p:cNvPicPr/>
          <p:nvPr/>
        </p:nvPicPr>
        <p:blipFill>
          <a:blip r:embed="rId1"/>
          <a:stretch>
            <a:fillRect/>
          </a:stretch>
        </p:blipFill>
        <p:spPr>
          <a:xfrm>
            <a:off x="211455" y="1769745"/>
            <a:ext cx="11513185" cy="50882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5537200" y="1090930"/>
            <a:ext cx="1168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开放区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7531100" y="1090930"/>
            <a:ext cx="1168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开放区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9055100" y="1090930"/>
            <a:ext cx="991235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/>
              <a:t>基因</a:t>
            </a:r>
            <a:endParaRPr lang="zh-CN"/>
          </a:p>
        </p:txBody>
      </p:sp>
      <p:cxnSp>
        <p:nvCxnSpPr>
          <p:cNvPr id="13" name="曲线连接符 12"/>
          <p:cNvCxnSpPr/>
          <p:nvPr/>
        </p:nvCxnSpPr>
        <p:spPr>
          <a:xfrm rot="16200000" flipH="1">
            <a:off x="8832850" y="335280"/>
            <a:ext cx="3175" cy="1435735"/>
          </a:xfrm>
          <a:prstGeom prst="curvedConnector3">
            <a:avLst>
              <a:gd name="adj1" fmla="val -746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7" idx="0"/>
            <a:endCxn id="9" idx="0"/>
          </p:cNvCxnSpPr>
          <p:nvPr/>
        </p:nvCxnSpPr>
        <p:spPr>
          <a:xfrm rot="16200000" flipH="1">
            <a:off x="7835900" y="-623570"/>
            <a:ext cx="3175" cy="3429635"/>
          </a:xfrm>
          <a:prstGeom prst="curvedConnector3">
            <a:avLst>
              <a:gd name="adj1" fmla="val -746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724900" y="544830"/>
            <a:ext cx="584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(+)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7467600" y="582930"/>
            <a:ext cx="584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(+)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5435600" y="84455"/>
            <a:ext cx="1130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</a:rPr>
              <a:t>引导图：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82565" y="83820"/>
            <a:ext cx="6811010" cy="152844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605770" y="1089660"/>
            <a:ext cx="137033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mCH</a:t>
            </a:r>
            <a:r>
              <a:rPr lang="zh-CN" altLang="en-US"/>
              <a:t>甲基化</a:t>
            </a:r>
            <a:endParaRPr lang="zh-CN" altLang="en-US"/>
          </a:p>
        </p:txBody>
      </p:sp>
      <p:cxnSp>
        <p:nvCxnSpPr>
          <p:cNvPr id="5" name="曲线连接符 4"/>
          <p:cNvCxnSpPr>
            <a:stCxn id="2" idx="0"/>
            <a:endCxn id="9" idx="0"/>
          </p:cNvCxnSpPr>
          <p:nvPr/>
        </p:nvCxnSpPr>
        <p:spPr>
          <a:xfrm rot="16200000" flipH="1" flipV="1">
            <a:off x="10420350" y="220345"/>
            <a:ext cx="3175" cy="1739900"/>
          </a:xfrm>
          <a:prstGeom prst="curvedConnector3">
            <a:avLst>
              <a:gd name="adj1" fmla="val -187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0257155" y="422275"/>
            <a:ext cx="584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(-)</a:t>
            </a:r>
            <a:endParaRPr lang="en-US" altLang="zh-C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非配对多组学整合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7" name="图片 126"/>
          <p:cNvPicPr/>
          <p:nvPr/>
        </p:nvPicPr>
        <p:blipFill>
          <a:blip r:embed="rId1"/>
          <a:srcRect t="49710"/>
          <a:stretch>
            <a:fillRect/>
          </a:stretch>
        </p:blipFill>
        <p:spPr>
          <a:xfrm>
            <a:off x="182880" y="714375"/>
            <a:ext cx="11660505" cy="4088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1"/>
          <p:cNvSpPr txBox="1">
            <a:spLocks noChangeArrowheads="1"/>
          </p:cNvSpPr>
          <p:nvPr/>
        </p:nvSpPr>
        <p:spPr bwMode="auto">
          <a:xfrm>
            <a:off x="377190" y="5120005"/>
            <a:ext cx="10664825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通过引导图整合多种调控证据，如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pcHiC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物理相互作用和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eQTL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突变关联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（余弦相似度）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286700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单细胞技术典型应用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 txBox="1">
            <a:spLocks noChangeArrowheads="1"/>
          </p:cNvSpPr>
          <p:nvPr/>
        </p:nvSpPr>
        <p:spPr bwMode="auto">
          <a:xfrm>
            <a:off x="729615" y="86995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发现新的（罕见）细胞类型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045" y="1580515"/>
            <a:ext cx="6524625" cy="3267075"/>
          </a:xfrm>
          <a:prstGeom prst="rect">
            <a:avLst/>
          </a:prstGeom>
        </p:spPr>
      </p:pic>
      <p:sp>
        <p:nvSpPr>
          <p:cNvPr id="4" name="标题 1"/>
          <p:cNvSpPr txBox="1">
            <a:spLocks noChangeArrowheads="1"/>
          </p:cNvSpPr>
          <p:nvPr/>
        </p:nvSpPr>
        <p:spPr bwMode="auto">
          <a:xfrm>
            <a:off x="1771015" y="499745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呼吸道上皮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Proposol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 txBox="1">
            <a:spLocks noChangeArrowheads="1"/>
          </p:cNvSpPr>
          <p:nvPr/>
        </p:nvSpPr>
        <p:spPr bwMode="auto">
          <a:xfrm>
            <a:off x="631825" y="90551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算法实现（快速）：马赛克矩阵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585" y="1616075"/>
            <a:ext cx="1626870" cy="1903095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组学</a:t>
            </a:r>
            <a:r>
              <a:rPr lang="en-US" altLang="zh-CN" b="1">
                <a:solidFill>
                  <a:schemeClr val="tx1"/>
                </a:solidFill>
              </a:rPr>
              <a:t>A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81375" y="3792220"/>
            <a:ext cx="1626235" cy="993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组学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B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380740" y="1616075"/>
            <a:ext cx="1626870" cy="190309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78585" y="3792220"/>
            <a:ext cx="1626235" cy="9937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95265" y="5055870"/>
            <a:ext cx="1626235" cy="993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组学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B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394075" y="5055870"/>
            <a:ext cx="1626235" cy="993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组学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B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282565" y="3791585"/>
            <a:ext cx="1626235" cy="9937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282565" y="1616075"/>
            <a:ext cx="1626870" cy="190309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91285" y="5055870"/>
            <a:ext cx="1626235" cy="9937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8" name="标题 1"/>
          <p:cNvSpPr txBox="1">
            <a:spLocks noChangeArrowheads="1"/>
          </p:cNvSpPr>
          <p:nvPr/>
        </p:nvSpPr>
        <p:spPr bwMode="auto">
          <a:xfrm>
            <a:off x="8140065" y="5172075"/>
            <a:ext cx="2667635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相关性信息丢失</a:t>
            </a:r>
            <a:endParaRPr lang="zh-CN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7196455" y="5342890"/>
            <a:ext cx="901700" cy="4191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Proposol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 txBox="1">
            <a:spLocks noChangeArrowheads="1"/>
          </p:cNvSpPr>
          <p:nvPr/>
        </p:nvSpPr>
        <p:spPr bwMode="auto">
          <a:xfrm>
            <a:off x="631825" y="90551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算法实现（快速）：马赛克矩阵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标题 1"/>
          <p:cNvSpPr txBox="1">
            <a:spLocks noChangeArrowheads="1"/>
          </p:cNvSpPr>
          <p:nvPr/>
        </p:nvSpPr>
        <p:spPr bwMode="auto">
          <a:xfrm>
            <a:off x="631825" y="1539875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算法优化：图信息挖掘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2" name="图片 121"/>
          <p:cNvPicPr/>
          <p:nvPr/>
        </p:nvPicPr>
        <p:blipFill>
          <a:blip r:embed="rId1"/>
          <a:srcRect t="-1111" b="62017"/>
          <a:stretch>
            <a:fillRect/>
          </a:stretch>
        </p:blipFill>
        <p:spPr>
          <a:xfrm>
            <a:off x="1555750" y="2174240"/>
            <a:ext cx="8888730" cy="2425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1"/>
          <p:cNvSpPr txBox="1">
            <a:spLocks noChangeArrowheads="1"/>
          </p:cNvSpPr>
          <p:nvPr/>
        </p:nvSpPr>
        <p:spPr bwMode="auto">
          <a:xfrm>
            <a:off x="1967865" y="499618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目前作用是引导正确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alignment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。权重信息引入？属性图？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>
            <a:spLocks noChangeArrowheads="1"/>
          </p:cNvSpPr>
          <p:nvPr/>
        </p:nvSpPr>
        <p:spPr bwMode="auto">
          <a:xfrm>
            <a:off x="2005965" y="5630545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遥远：远源跨物种整合（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SAMap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CAME</a:t>
            </a:r>
            <a:r>
              <a:rPr 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更加遥远：算法每次需要根据数据构图。设计知识库？</a:t>
            </a:r>
            <a:endParaRPr lang="zh-CN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Proposol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 txBox="1">
            <a:spLocks noChangeArrowheads="1"/>
          </p:cNvSpPr>
          <p:nvPr/>
        </p:nvSpPr>
        <p:spPr bwMode="auto">
          <a:xfrm>
            <a:off x="631825" y="90551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算法实现（快速）：马赛克矩阵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标题 1"/>
          <p:cNvSpPr txBox="1">
            <a:spLocks noChangeArrowheads="1"/>
          </p:cNvSpPr>
          <p:nvPr/>
        </p:nvSpPr>
        <p:spPr bwMode="auto">
          <a:xfrm>
            <a:off x="631825" y="1539875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算法优化：图信息挖掘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1"/>
          <p:cNvSpPr txBox="1">
            <a:spLocks noChangeArrowheads="1"/>
          </p:cNvSpPr>
          <p:nvPr/>
        </p:nvSpPr>
        <p:spPr bwMode="auto">
          <a:xfrm>
            <a:off x="631825" y="217424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算法应用：数据集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463550" y="3836035"/>
            <a:ext cx="11264900" cy="172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现有方法基本是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ATAC + RNA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，在其他组学上只描述能做，未给出精度。且这些方法基本围绕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ATAC + RNA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融合的短板做优化。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>
            <a:spLocks noChangeArrowheads="1"/>
          </p:cNvSpPr>
          <p:nvPr/>
        </p:nvSpPr>
        <p:spPr bwMode="auto">
          <a:xfrm>
            <a:off x="450850" y="5271135"/>
            <a:ext cx="11264900" cy="172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在自编码的基础上，学习Pamona，通过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bulk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的组学数据引入知识。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286700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单细胞技术典型应用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 txBox="1">
            <a:spLocks noChangeArrowheads="1"/>
          </p:cNvSpPr>
          <p:nvPr/>
        </p:nvSpPr>
        <p:spPr bwMode="auto">
          <a:xfrm>
            <a:off x="729615" y="86995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发现新的（罕见）细胞类型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>
            <a:spLocks noChangeArrowheads="1"/>
          </p:cNvSpPr>
          <p:nvPr/>
        </p:nvSpPr>
        <p:spPr bwMode="auto">
          <a:xfrm>
            <a:off x="729615" y="158369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重构连续分化路径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4470" y="810895"/>
            <a:ext cx="5817235" cy="56051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00150" y="6512560"/>
            <a:ext cx="105022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Tusi B K, Wolock S L, Weinreb C, et al. Population snapshots predict early haematopoietic and erythroid hierarchies[J]. Nature, 2018, 555(7694): 54-60.</a:t>
            </a:r>
            <a:endParaRPr lang="zh-CN" altLang="en-US" sz="1200"/>
          </a:p>
        </p:txBody>
      </p:sp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1771015" y="499745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造血干细胞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单细胞技术典型应用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 txBox="1">
            <a:spLocks noChangeArrowheads="1"/>
          </p:cNvSpPr>
          <p:nvPr/>
        </p:nvSpPr>
        <p:spPr bwMode="auto">
          <a:xfrm>
            <a:off x="729615" y="86995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发现新的（罕见）细胞类型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>
            <a:spLocks noChangeArrowheads="1"/>
          </p:cNvSpPr>
          <p:nvPr/>
        </p:nvSpPr>
        <p:spPr bwMode="auto">
          <a:xfrm>
            <a:off x="729615" y="158369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重构连续分化路径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标题 1"/>
          <p:cNvSpPr txBox="1">
            <a:spLocks noChangeArrowheads="1"/>
          </p:cNvSpPr>
          <p:nvPr/>
        </p:nvSpPr>
        <p:spPr bwMode="auto">
          <a:xfrm>
            <a:off x="748665" y="236855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绘制物种细胞图谱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9015" y="152400"/>
            <a:ext cx="7159625" cy="29927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02125" y="3363595"/>
            <a:ext cx="841375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Cao J, O’Day D R, Pliner H A, et al. A human cell atlas of fetal gene expression[J]. Science, 2020, 370(6518): eaba7721.</a:t>
            </a:r>
            <a:endParaRPr lang="zh-CN" altLang="en-US" sz="12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" y="3639185"/>
            <a:ext cx="6141085" cy="3147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14745" y="615442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Domcke S, Hill A J, Daza R M, et al. A human cell atlas of fetal chromatin accessibility[J]. Science, 2020, 370(6518): eaba7612.</a:t>
            </a:r>
            <a:endParaRPr lang="zh-CN" altLang="en-US"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单细胞技术典型应用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 txBox="1">
            <a:spLocks noChangeArrowheads="1"/>
          </p:cNvSpPr>
          <p:nvPr/>
        </p:nvSpPr>
        <p:spPr bwMode="auto">
          <a:xfrm>
            <a:off x="729615" y="86995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发现新的（罕见）细胞类型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>
            <a:spLocks noChangeArrowheads="1"/>
          </p:cNvSpPr>
          <p:nvPr/>
        </p:nvSpPr>
        <p:spPr bwMode="auto">
          <a:xfrm>
            <a:off x="729615" y="158369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重构连续分化路径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标题 1"/>
          <p:cNvSpPr txBox="1">
            <a:spLocks noChangeArrowheads="1"/>
          </p:cNvSpPr>
          <p:nvPr/>
        </p:nvSpPr>
        <p:spPr bwMode="auto">
          <a:xfrm>
            <a:off x="748665" y="236855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绘制物种细胞图谱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>
            <a:spLocks noChangeArrowheads="1"/>
          </p:cNvSpPr>
          <p:nvPr/>
        </p:nvSpPr>
        <p:spPr bwMode="auto">
          <a:xfrm>
            <a:off x="748665" y="308737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探究疾病发生发展机制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t="55735"/>
          <a:stretch>
            <a:fillRect/>
          </a:stretch>
        </p:blipFill>
        <p:spPr>
          <a:xfrm>
            <a:off x="3611245" y="1551940"/>
            <a:ext cx="8561070" cy="44297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070860" y="6094730"/>
            <a:ext cx="91211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Tian Y, Carpp L N, Miller H E R, et al. Single-cell immunology of SARS-CoV-2 infection[J]. Nature Biotechnology, 2022, 40(1): 30-41.</a:t>
            </a:r>
            <a:endParaRPr lang="zh-CN" altLang="en-US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单细胞技术典型应用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 txBox="1">
            <a:spLocks noChangeArrowheads="1"/>
          </p:cNvSpPr>
          <p:nvPr/>
        </p:nvSpPr>
        <p:spPr bwMode="auto">
          <a:xfrm>
            <a:off x="729615" y="86995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发现新的（罕见）细胞类型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>
            <a:spLocks noChangeArrowheads="1"/>
          </p:cNvSpPr>
          <p:nvPr/>
        </p:nvSpPr>
        <p:spPr bwMode="auto">
          <a:xfrm>
            <a:off x="729615" y="158369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重构连续分化路径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标题 1"/>
          <p:cNvSpPr txBox="1">
            <a:spLocks noChangeArrowheads="1"/>
          </p:cNvSpPr>
          <p:nvPr/>
        </p:nvSpPr>
        <p:spPr bwMode="auto">
          <a:xfrm>
            <a:off x="748665" y="236855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绘制物种细胞图谱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>
            <a:spLocks noChangeArrowheads="1"/>
          </p:cNvSpPr>
          <p:nvPr/>
        </p:nvSpPr>
        <p:spPr bwMode="auto">
          <a:xfrm>
            <a:off x="748665" y="3087370"/>
            <a:ext cx="806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探究疾病发生发展机制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 txBox="1">
            <a:spLocks noChangeArrowheads="1"/>
          </p:cNvSpPr>
          <p:nvPr/>
        </p:nvSpPr>
        <p:spPr bwMode="auto">
          <a:xfrm>
            <a:off x="748665" y="3970020"/>
            <a:ext cx="1084834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在细胞中检测单一组学并不全面，多组学检测能够更全面的刻画细胞活动与复杂的调控过程。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 txBox="1">
            <a:spLocks noChangeArrowheads="1"/>
          </p:cNvSpPr>
          <p:nvPr/>
        </p:nvSpPr>
        <p:spPr bwMode="auto">
          <a:xfrm>
            <a:off x="316545" y="-77607"/>
            <a:ext cx="8064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单细胞多组学检测技术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405765" y="4889500"/>
          <a:ext cx="6972935" cy="1903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1895"/>
                <a:gridCol w="1503680"/>
                <a:gridCol w="1503680"/>
                <a:gridCol w="1503680"/>
              </a:tblGrid>
              <a:tr h="5327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bg1"/>
                          </a:solidFill>
                        </a:rPr>
                        <a:t>RNA + Accessibility</a:t>
                      </a:r>
                      <a:endParaRPr lang="en-US" altLang="zh-CN" sz="14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lnR w="12700">
                      <a:solidFill>
                        <a:schemeClr val="bg1"/>
                      </a:solidFill>
                      <a:prstDash val="soli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SHARE-seq</a:t>
                      </a:r>
                      <a:endParaRPr lang="en-US" altLang="zh-CN" sz="14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scCAT-seq</a:t>
                      </a:r>
                      <a:endParaRPr lang="en-US" altLang="zh-CN" sz="14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bg1"/>
                          </a:solidFill>
                        </a:rPr>
                        <a:t>RNA + Protein</a:t>
                      </a:r>
                      <a:endParaRPr lang="en-US" altLang="zh-CN" sz="14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lnR w="12700">
                      <a:solidFill>
                        <a:schemeClr val="bg1"/>
                      </a:solidFill>
                      <a:prstDash val="soli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CITE-seq</a:t>
                      </a:r>
                      <a:endParaRPr lang="en-US" altLang="zh-CN" sz="14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327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bg1"/>
                          </a:solidFill>
                        </a:rPr>
                        <a:t>Accessibility + Methylation</a:t>
                      </a:r>
                      <a:endParaRPr lang="en-US" altLang="zh-CN" sz="14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lnR w="12700">
                      <a:solidFill>
                        <a:schemeClr val="bg1"/>
                      </a:solidFill>
                      <a:prstDash val="soli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scNOMe-seq</a:t>
                      </a:r>
                      <a:endParaRPr lang="en-US" altLang="zh-CN" sz="14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327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bg1"/>
                          </a:solidFill>
                        </a:rPr>
                        <a:t>RNA + Methylation</a:t>
                      </a:r>
                      <a:endParaRPr lang="en-US" altLang="zh-CN" sz="14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lnR w="12700">
                      <a:solidFill>
                        <a:schemeClr val="bg1"/>
                      </a:solidFill>
                      <a:prstDash val="soli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scM&amp;T-seq</a:t>
                      </a:r>
                      <a:endParaRPr lang="en-US" altLang="zh-CN" sz="14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/>
                    </a:p>
                  </a:txBody>
                  <a:tcPr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30596" r="19409" b="8355"/>
          <a:stretch>
            <a:fillRect/>
          </a:stretch>
        </p:blipFill>
        <p:spPr>
          <a:xfrm>
            <a:off x="2834640" y="501650"/>
            <a:ext cx="4496435" cy="43878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17230" y="4889500"/>
            <a:ext cx="1626870" cy="1903095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组学</a:t>
            </a:r>
            <a:r>
              <a:rPr lang="en-US" altLang="zh-CN" b="1">
                <a:solidFill>
                  <a:schemeClr val="tx1"/>
                </a:solidFill>
              </a:rPr>
              <a:t>A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109200" y="4889500"/>
            <a:ext cx="1219835" cy="1903095"/>
          </a:xfrm>
          <a:prstGeom prst="rect">
            <a:avLst/>
          </a:prstGeom>
          <a:solidFill>
            <a:srgbClr val="DAE3F3"/>
          </a:solidFill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组学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B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860030" y="5379720"/>
            <a:ext cx="304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zh-CN" altLang="en-US"/>
              <a:t>细胞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595995" y="4521200"/>
            <a:ext cx="106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</a:t>
            </a:r>
            <a:r>
              <a:rPr lang="en-US" altLang="zh-CN" baseline="-25000">
                <a:sym typeface="+mn-ea"/>
              </a:rPr>
              <a:t>1</a:t>
            </a:r>
            <a:r>
              <a:rPr lang="zh-CN" altLang="en-US"/>
              <a:t>特征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184765" y="4521200"/>
            <a:ext cx="106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</a:t>
            </a:r>
            <a:r>
              <a:rPr lang="en-US" altLang="zh-CN" baseline="-25000">
                <a:sym typeface="+mn-ea"/>
              </a:rPr>
              <a:t>2</a:t>
            </a:r>
            <a:r>
              <a:rPr lang="zh-CN" altLang="en-US"/>
              <a:t>特征</a:t>
            </a:r>
            <a:endParaRPr lang="zh-CN" altLang="en-US"/>
          </a:p>
        </p:txBody>
      </p:sp>
      <p:sp>
        <p:nvSpPr>
          <p:cNvPr id="15" name="圆角右箭头 14"/>
          <p:cNvSpPr/>
          <p:nvPr/>
        </p:nvSpPr>
        <p:spPr>
          <a:xfrm rot="5400000">
            <a:off x="7586980" y="2459355"/>
            <a:ext cx="1435100" cy="1473200"/>
          </a:xfrm>
          <a:prstGeom prst="bentArrow">
            <a:avLst>
              <a:gd name="adj1" fmla="val 11769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25585" y="3136900"/>
            <a:ext cx="23266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配对多组学</a:t>
            </a:r>
            <a:endParaRPr lang="zh-CN" altLang="en-US" sz="3200"/>
          </a:p>
        </p:txBody>
      </p:sp>
      <p:sp>
        <p:nvSpPr>
          <p:cNvPr id="17" name="文本框 16"/>
          <p:cNvSpPr txBox="1"/>
          <p:nvPr/>
        </p:nvSpPr>
        <p:spPr>
          <a:xfrm>
            <a:off x="635" y="3338830"/>
            <a:ext cx="25971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1200"/>
              <a:t>Bock C, Farlik M, Sheffield N C. Multi-omics of single cells: strategies and applications[J]. Trends in biotechnology, 2016, 34(8): 605-608.</a:t>
            </a:r>
            <a:endParaRPr lang="zh-CN" altLang="en-US" sz="12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7665,&quot;width&quot;:31845}"/>
</p:tagLst>
</file>

<file path=ppt/tags/tag2.xml><?xml version="1.0" encoding="utf-8"?>
<p:tagLst xmlns:p="http://schemas.openxmlformats.org/presentationml/2006/main">
  <p:tag name="KSO_WM_UNIT_TABLE_BEAUTIFY" val="smartTable{1b28a11b-97b1-4af6-8848-4af32ef6446f}"/>
  <p:tag name="TABLE_ENDDRAG_ORIGIN_RECT" val="459*149"/>
  <p:tag name="TABLE_ENDDRAG_RECT" val="494*390*459*149"/>
</p:tagLst>
</file>

<file path=ppt/tags/tag3.xml><?xml version="1.0" encoding="utf-8"?>
<p:tagLst xmlns:p="http://schemas.openxmlformats.org/presentationml/2006/main">
  <p:tag name="KSO_WM_UNIT_TABLE_BEAUTIFY" val="smartTable{ad6e6d6e-6df4-4f7d-bde2-7f755481f52b}"/>
  <p:tag name="TABLE_ENDDRAG_ORIGIN_RECT" val="774*191"/>
  <p:tag name="TABLE_ENDDRAG_RECT" val="92*127*774*191"/>
</p:tagLst>
</file>

<file path=ppt/tags/tag4.xml><?xml version="1.0" encoding="utf-8"?>
<p:tagLst xmlns:p="http://schemas.openxmlformats.org/presentationml/2006/main">
  <p:tag name="KSO_WM_UNIT_TABLE_BEAUTIFY" val="smartTable{8dc4213e-005c-40e5-b66c-184ec1f4adeb}"/>
  <p:tag name="TABLE_ENDDRAG_ORIGIN_RECT" val="774*206"/>
  <p:tag name="TABLE_ENDDRAG_RECT" val="92*328*774*206"/>
</p:tagLst>
</file>

<file path=ppt/tags/tag5.xml><?xml version="1.0" encoding="utf-8"?>
<p:tagLst xmlns:p="http://schemas.openxmlformats.org/presentationml/2006/main">
  <p:tag name="KSO_WM_UNIT_TABLE_BEAUTIFY" val="smartTable{8027fa83-60e3-40ca-8f66-253f61a521dc}"/>
  <p:tag name="TABLE_ENDDRAG_ORIGIN_RECT" val="873*226"/>
  <p:tag name="TABLE_ENDDRAG_RECT" val="36*64*873*226"/>
</p:tagLst>
</file>

<file path=ppt/tags/tag6.xml><?xml version="1.0" encoding="utf-8"?>
<p:tagLst xmlns:p="http://schemas.openxmlformats.org/presentationml/2006/main">
  <p:tag name="KSO_WM_UNIT_TABLE_BEAUTIFY" val="smartTable{8027fa83-60e3-40ca-8f66-253f61a521dc}"/>
  <p:tag name="TABLE_ENDDRAG_ORIGIN_RECT" val="873*226"/>
  <p:tag name="TABLE_ENDDRAG_RECT" val="36*64*873*226"/>
</p:tagLst>
</file>

<file path=ppt/tags/tag7.xml><?xml version="1.0" encoding="utf-8"?>
<p:tagLst xmlns:p="http://schemas.openxmlformats.org/presentationml/2006/main">
  <p:tag name="COMMONDATA" val="eyJoZGlkIjoiMDcxNDMxMjk4YTU2OTQ5MTZmMWY4MmJkYzA3MzllZD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4805</Words>
  <Application>WPS 演示</Application>
  <PresentationFormat>宽屏</PresentationFormat>
  <Paragraphs>741</Paragraphs>
  <Slides>42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1" baseType="lpstr">
      <vt:lpstr>Arial</vt:lpstr>
      <vt:lpstr>宋体</vt:lpstr>
      <vt:lpstr>Wingdings</vt:lpstr>
      <vt:lpstr>黑体</vt:lpstr>
      <vt:lpstr>Times New Roman</vt:lpstr>
      <vt:lpstr>Georgia</vt:lpstr>
      <vt:lpstr>-apple-system</vt:lpstr>
      <vt:lpstr>Segoe Print</vt:lpstr>
      <vt:lpstr>Harding</vt:lpstr>
      <vt:lpstr>pingfang SC</vt:lpstr>
      <vt:lpstr>等线</vt:lpstr>
      <vt:lpstr>微软雅黑</vt:lpstr>
      <vt:lpstr>Arial Unicode MS</vt:lpstr>
      <vt:lpstr>等线 Light</vt:lpstr>
      <vt:lpstr>Optima-Regular</vt:lpstr>
      <vt:lpstr>DejaVu Math TeX Gyre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Rui Zhang</dc:creator>
  <cp:lastModifiedBy>z. 睿</cp:lastModifiedBy>
  <cp:revision>12</cp:revision>
  <dcterms:created xsi:type="dcterms:W3CDTF">2022-05-18T04:45:00Z</dcterms:created>
  <dcterms:modified xsi:type="dcterms:W3CDTF">2022-07-27T04:48:25Z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2052-11.1.0.11875</vt:lpwstr>
  </property>
  <property fmtid="{D5CDD505-2E9C-101B-9397-08002B2CF9AE}" pid="3" name="ICV">
    <vt:lpwstr>C55D3A6DA65D4F6F864B2999FA0643F9</vt:lpwstr>
  </property>
</Properties>
</file>